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84" r:id="rId5"/>
    <p:sldId id="259" r:id="rId6"/>
    <p:sldId id="287" r:id="rId7"/>
    <p:sldId id="260" r:id="rId8"/>
    <p:sldId id="263" r:id="rId9"/>
    <p:sldId id="264" r:id="rId10"/>
    <p:sldId id="266" r:id="rId11"/>
    <p:sldId id="269" r:id="rId12"/>
    <p:sldId id="265" r:id="rId13"/>
    <p:sldId id="270" r:id="rId14"/>
    <p:sldId id="271" r:id="rId15"/>
    <p:sldId id="272" r:id="rId16"/>
    <p:sldId id="273" r:id="rId17"/>
    <p:sldId id="274" r:id="rId18"/>
    <p:sldId id="290" r:id="rId19"/>
    <p:sldId id="291" r:id="rId2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FF"/>
    <a:srgbClr val="FF3300"/>
    <a:srgbClr val="0000FF"/>
    <a:srgbClr val="6600FF"/>
    <a:srgbClr val="CC3300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60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baseline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baseline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baseline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baseline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E0C5236D-A260-43F3-8DD2-9BE00F3703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baseline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baseline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baseline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baseline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F98250D1-B0CA-4ECE-90B9-426D04315C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D3D5B-020F-4D3D-8289-5CEA0DD042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BBA70-D30E-4C98-9420-7597ED550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5EDE6-1318-4E54-B6A2-0C2DBB1E5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B347F-56A1-4818-A09A-3D86525853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6F6F4-8A48-426F-9096-33BE5BB9F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4E374-0C19-4115-824B-EAFC755F4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D54DB-F506-41CD-88E2-6CFC25C1D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A9659-5B66-4E21-ACA1-C8A11B1720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12B0B-9A53-4A4A-8D69-F8F8BCEA2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42DBF-C002-4735-9D1C-B5978EA83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1F27A-629F-4BB5-915D-0095DD8204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 smtClean="0"/>
            </a:lvl1pPr>
          </a:lstStyle>
          <a:p>
            <a:pPr>
              <a:defRPr/>
            </a:pPr>
            <a:fld id="{6A13E669-F70A-4B30-A8F2-CD0D235193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nhyE3ukqro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B3267D-549D-43FC-B994-49EDD100B006}" type="slidenum">
              <a:rPr lang="en-US"/>
              <a:pPr/>
              <a:t>1</a:t>
            </a:fld>
            <a:endParaRPr 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524000"/>
            <a:ext cx="4038600" cy="1143000"/>
          </a:xfrm>
        </p:spPr>
        <p:txBody>
          <a:bodyPr/>
          <a:lstStyle/>
          <a:p>
            <a:pPr algn="l" eaLnBrk="1" hangingPunct="1"/>
            <a:r>
              <a:rPr lang="en-US" sz="4000" smtClean="0"/>
              <a:t>Regents </a:t>
            </a:r>
            <a:br>
              <a:rPr lang="en-US" sz="4000" smtClean="0"/>
            </a:br>
            <a:r>
              <a:rPr lang="en-US" sz="4000" smtClean="0"/>
              <a:t>Chapter 12</a:t>
            </a:r>
            <a:r>
              <a:rPr lang="en-US" sz="4000" smtClean="0">
                <a:latin typeface="Comic Sans MS" pitchFamily="66" charset="0"/>
              </a:rPr>
              <a:t> 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867150"/>
            <a:ext cx="4343400" cy="1695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5400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Stoichiometry</a:t>
            </a:r>
          </a:p>
        </p:txBody>
      </p:sp>
      <p:pic>
        <p:nvPicPr>
          <p:cNvPr id="2053" name="Picture 4" descr="moled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2250" y="381000"/>
            <a:ext cx="3382963" cy="6248400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4361C3E-5F95-4A18-BA3D-76252A82ABE4}" type="slidenum">
              <a:rPr lang="en-US"/>
              <a:pPr/>
              <a:t>10</a:t>
            </a:fld>
            <a:endParaRPr 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991600" cy="1143000"/>
          </a:xfrm>
          <a:noFill/>
        </p:spPr>
        <p:txBody>
          <a:bodyPr lIns="92075" tIns="46038" rIns="92075" bIns="46038" anchor="b"/>
          <a:lstStyle/>
          <a:p>
            <a:pPr eaLnBrk="1" hangingPunct="1"/>
            <a:r>
              <a:rPr lang="en-US" sz="2800" smtClean="0">
                <a:solidFill>
                  <a:srgbClr val="FF3300"/>
                </a:solidFill>
              </a:rPr>
              <a:t>Interpreting a Balanced Chemical Equation in Terms of</a:t>
            </a:r>
            <a:r>
              <a:rPr lang="en-US" sz="2800" smtClean="0"/>
              <a:t> </a:t>
            </a:r>
            <a:r>
              <a:rPr lang="en-US" sz="2800" b="1" smtClean="0">
                <a:solidFill>
                  <a:srgbClr val="0000FF"/>
                </a:solidFill>
              </a:rPr>
              <a:t>Mass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0" y="1524000"/>
            <a:ext cx="3124200" cy="642938"/>
          </a:xfrm>
          <a:noFill/>
        </p:spPr>
        <p:txBody>
          <a:bodyPr lIns="92075" tIns="46038" rIns="92075" bIns="46038"/>
          <a:lstStyle/>
          <a:p>
            <a:pPr eaLnBrk="1" hangingPunct="1">
              <a:buFontTx/>
              <a:buNone/>
            </a:pPr>
            <a:r>
              <a:rPr lang="en-US" sz="2400" smtClean="0">
                <a:solidFill>
                  <a:srgbClr val="009900"/>
                </a:solidFill>
              </a:rPr>
              <a:t>2H</a:t>
            </a:r>
            <a:r>
              <a:rPr lang="en-US" sz="2400" baseline="-25000" smtClean="0">
                <a:solidFill>
                  <a:srgbClr val="009900"/>
                </a:solidFill>
              </a:rPr>
              <a:t>2 </a:t>
            </a:r>
            <a:r>
              <a:rPr lang="en-US" sz="2400" smtClean="0">
                <a:solidFill>
                  <a:srgbClr val="009900"/>
                </a:solidFill>
              </a:rPr>
              <a:t>+ O</a:t>
            </a:r>
            <a:r>
              <a:rPr lang="en-US" sz="2400" baseline="-25000" smtClean="0">
                <a:solidFill>
                  <a:srgbClr val="009900"/>
                </a:solidFill>
              </a:rPr>
              <a:t>2</a:t>
            </a:r>
            <a:r>
              <a:rPr lang="en-US" sz="2400" smtClean="0">
                <a:solidFill>
                  <a:srgbClr val="009900"/>
                </a:solidFill>
              </a:rPr>
              <a:t> </a:t>
            </a:r>
            <a:r>
              <a:rPr lang="en-US" sz="2400" smtClean="0">
                <a:solidFill>
                  <a:srgbClr val="009900"/>
                </a:solidFill>
                <a:latin typeface="Symbol" pitchFamily="18" charset="2"/>
              </a:rPr>
              <a:t>® </a:t>
            </a:r>
            <a:r>
              <a:rPr lang="en-US" sz="2400" smtClean="0">
                <a:solidFill>
                  <a:srgbClr val="009900"/>
                </a:solidFill>
              </a:rPr>
              <a:t>2H</a:t>
            </a:r>
            <a:r>
              <a:rPr lang="en-US" sz="2400" baseline="-25000" smtClean="0">
                <a:solidFill>
                  <a:srgbClr val="009900"/>
                </a:solidFill>
              </a:rPr>
              <a:t>2</a:t>
            </a:r>
            <a:r>
              <a:rPr lang="en-US" sz="2400" smtClean="0">
                <a:solidFill>
                  <a:srgbClr val="009900"/>
                </a:solidFill>
              </a:rPr>
              <a:t>O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990600" y="2286000"/>
            <a:ext cx="2198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800" baseline="0"/>
              <a:t>2 moles H</a:t>
            </a:r>
            <a:r>
              <a:rPr lang="en-US" sz="2800"/>
              <a:t>2</a:t>
            </a:r>
            <a:r>
              <a:rPr lang="en-US" sz="2800" baseline="0"/>
              <a:t>O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3336925" y="2179638"/>
            <a:ext cx="2139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800" baseline="0"/>
              <a:t>18.02 g H</a:t>
            </a:r>
            <a:r>
              <a:rPr lang="en-US" sz="2800"/>
              <a:t>2</a:t>
            </a:r>
            <a:r>
              <a:rPr lang="en-US" sz="2800" baseline="0"/>
              <a:t>O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3352800" y="2819400"/>
            <a:ext cx="20208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800" baseline="0"/>
              <a:t>1 mole H</a:t>
            </a:r>
            <a:r>
              <a:rPr lang="en-US" sz="2800"/>
              <a:t>2</a:t>
            </a:r>
            <a:r>
              <a:rPr lang="en-US" sz="2800" baseline="0"/>
              <a:t>O</a:t>
            </a:r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5791200" y="2438400"/>
            <a:ext cx="412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3200" baseline="0">
                <a:latin typeface="Times New Roman" pitchFamily="18" charset="0"/>
              </a:rPr>
              <a:t>=</a:t>
            </a: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6156325" y="2420938"/>
            <a:ext cx="2139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800" baseline="0"/>
              <a:t>36.04 g H</a:t>
            </a:r>
            <a:r>
              <a:rPr lang="en-US" sz="2800"/>
              <a:t>2</a:t>
            </a:r>
            <a:r>
              <a:rPr lang="en-US" sz="2800" baseline="0"/>
              <a:t>O</a:t>
            </a: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1704975" y="4038600"/>
            <a:ext cx="2679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800" b="1" baseline="0"/>
              <a:t>36.04</a:t>
            </a:r>
            <a:r>
              <a:rPr lang="en-US" sz="2800" baseline="0"/>
              <a:t> g H</a:t>
            </a:r>
            <a:r>
              <a:rPr lang="en-US" sz="2800"/>
              <a:t>2</a:t>
            </a:r>
            <a:r>
              <a:rPr lang="en-US" sz="2800" baseline="0"/>
              <a:t> + O</a:t>
            </a:r>
            <a:r>
              <a:rPr lang="en-US" sz="2800"/>
              <a:t>2</a:t>
            </a: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4800600" y="4114800"/>
            <a:ext cx="412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3200" baseline="0">
                <a:latin typeface="Times New Roman" pitchFamily="18" charset="0"/>
              </a:rPr>
              <a:t>=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5410200" y="4114800"/>
            <a:ext cx="2139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800" b="1" baseline="0"/>
              <a:t>36.04</a:t>
            </a:r>
            <a:r>
              <a:rPr lang="en-US" sz="2800" baseline="0"/>
              <a:t> g H</a:t>
            </a:r>
            <a:r>
              <a:rPr lang="en-US" sz="2800"/>
              <a:t>2</a:t>
            </a:r>
            <a:r>
              <a:rPr lang="en-US" sz="2800" baseline="0"/>
              <a:t>O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228600" y="4800600"/>
            <a:ext cx="8610600" cy="15525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 baseline="0">
                <a:solidFill>
                  <a:srgbClr val="CC3300"/>
                </a:solidFill>
              </a:rPr>
              <a:t>Although the number of moles of reactants does not equal the number of moles of product, </a:t>
            </a:r>
            <a:r>
              <a:rPr lang="en-US" sz="2400" b="1" u="sng" baseline="0">
                <a:solidFill>
                  <a:srgbClr val="CC3300"/>
                </a:solidFill>
              </a:rPr>
              <a:t>the total number of grams of reactant does equal total number of grams of product</a:t>
            </a:r>
            <a:r>
              <a:rPr lang="en-US" sz="2400" b="1" u="sng" baseline="0"/>
              <a:t> </a:t>
            </a:r>
          </a:p>
        </p:txBody>
      </p:sp>
      <p:sp>
        <p:nvSpPr>
          <p:cNvPr id="14358" name="Line 22"/>
          <p:cNvSpPr>
            <a:spLocks noChangeShapeType="1"/>
          </p:cNvSpPr>
          <p:nvPr/>
        </p:nvSpPr>
        <p:spPr bwMode="auto">
          <a:xfrm>
            <a:off x="3352800" y="2209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59" name="Line 23"/>
          <p:cNvSpPr>
            <a:spLocks noChangeShapeType="1"/>
          </p:cNvSpPr>
          <p:nvPr/>
        </p:nvSpPr>
        <p:spPr bwMode="auto">
          <a:xfrm>
            <a:off x="914400" y="2819400"/>
            <a:ext cx="480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9" grpId="0"/>
      <p:bldP spid="14350" grpId="0"/>
      <p:bldP spid="14351" grpId="0"/>
      <p:bldP spid="14352" grpId="0"/>
      <p:bldP spid="14354" grpId="0"/>
      <p:bldP spid="14355" grpId="0"/>
      <p:bldP spid="14356" grpId="0"/>
      <p:bldP spid="14357" grpId="0"/>
      <p:bldP spid="14358" grpId="0" animBg="1"/>
      <p:bldP spid="1435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4DE4989-D205-47FC-8532-F9244BEE488C}" type="slidenum">
              <a:rPr lang="en-US"/>
              <a:pPr/>
              <a:t>11</a:t>
            </a:fld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rgbClr val="FF3300"/>
                </a:solidFill>
              </a:rPr>
              <a:t>Section 12.2 Chemical Calculations</a:t>
            </a:r>
            <a:r>
              <a:rPr lang="en-US" sz="4800" smtClean="0">
                <a:latin typeface="Comic Sans MS" pitchFamily="66" charset="0"/>
              </a:rPr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Objectives: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Construct mole ratios from balanced chemical equations, and apply these ratios in mole-mole stoichiometric calculations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Calculate stoichiometric quantities from balanced chemical equations using units of moles, mass, representative particles, and volumes of gases at STP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ABFF358-7513-4868-BCAA-D494F05777AE}" type="slidenum">
              <a:rPr lang="en-US"/>
              <a:pPr/>
              <a:t>12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FF3300"/>
                </a:solidFill>
              </a:rPr>
              <a:t>Writing and Using Mole Ratios</a:t>
            </a:r>
            <a:r>
              <a:rPr lang="en-US" smtClean="0">
                <a:latin typeface="Comic Sans MS" pitchFamily="66" charset="0"/>
              </a:rPr>
              <a:t> 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334000"/>
          </a:xfrm>
        </p:spPr>
        <p:txBody>
          <a:bodyPr/>
          <a:lstStyle/>
          <a:p>
            <a:pPr eaLnBrk="1" hangingPunct="1"/>
            <a:r>
              <a:rPr lang="en-US" sz="2800" smtClean="0"/>
              <a:t>Based on balanced chemical equations we can write molar ratios to relate amounts of reactants to amounts of products</a:t>
            </a:r>
          </a:p>
          <a:p>
            <a:pPr eaLnBrk="1" hangingPunct="1"/>
            <a:r>
              <a:rPr lang="en-US" b="1" smtClean="0">
                <a:solidFill>
                  <a:srgbClr val="FF3300"/>
                </a:solidFill>
              </a:rPr>
              <a:t>Mole Ratio</a:t>
            </a:r>
          </a:p>
          <a:p>
            <a:pPr lvl="1" eaLnBrk="1" hangingPunct="1"/>
            <a:r>
              <a:rPr lang="en-US" smtClean="0"/>
              <a:t>Conversion factor derived from the coefficients of a balanced chemical equation interpreted in terms of moles </a:t>
            </a:r>
          </a:p>
          <a:p>
            <a:pPr lvl="2" eaLnBrk="1" hangingPunct="1"/>
            <a:r>
              <a:rPr lang="en-US" smtClean="0"/>
              <a:t>In chemical calculations, mole ratios are used to convert- </a:t>
            </a:r>
          </a:p>
          <a:p>
            <a:pPr lvl="3" eaLnBrk="1" hangingPunct="1"/>
            <a:r>
              <a:rPr lang="en-US" smtClean="0"/>
              <a:t> between moles of reactant and moles of product </a:t>
            </a:r>
          </a:p>
          <a:p>
            <a:pPr lvl="3" eaLnBrk="1" hangingPunct="1"/>
            <a:r>
              <a:rPr lang="en-US" smtClean="0"/>
              <a:t>between moles of reactants </a:t>
            </a:r>
          </a:p>
          <a:p>
            <a:pPr lvl="3" eaLnBrk="1" hangingPunct="1"/>
            <a:r>
              <a:rPr lang="en-US" smtClean="0"/>
              <a:t>between moles of products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4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974A21E-5C08-4AC4-8C29-1E944B6337FA}" type="slidenum">
              <a:rPr lang="en-US"/>
              <a:pPr/>
              <a:t>13</a:t>
            </a:fld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6858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FF3300"/>
                </a:solidFill>
              </a:rPr>
              <a:t>Writing and Using Mole Ratios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229600" cy="4144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>
                <a:solidFill>
                  <a:srgbClr val="009900"/>
                </a:solidFill>
              </a:rPr>
              <a:t>N</a:t>
            </a:r>
            <a:r>
              <a:rPr lang="en-US" baseline="-25000" smtClean="0">
                <a:solidFill>
                  <a:srgbClr val="009900"/>
                </a:solidFill>
              </a:rPr>
              <a:t>2</a:t>
            </a:r>
            <a:r>
              <a:rPr lang="en-US" smtClean="0">
                <a:solidFill>
                  <a:srgbClr val="009900"/>
                </a:solidFill>
              </a:rPr>
              <a:t>(g) + 3H</a:t>
            </a:r>
            <a:r>
              <a:rPr lang="en-US" baseline="-25000" smtClean="0">
                <a:solidFill>
                  <a:srgbClr val="009900"/>
                </a:solidFill>
              </a:rPr>
              <a:t>2</a:t>
            </a:r>
            <a:r>
              <a:rPr lang="en-US" smtClean="0">
                <a:solidFill>
                  <a:srgbClr val="009900"/>
                </a:solidFill>
              </a:rPr>
              <a:t>(g) </a:t>
            </a:r>
            <a:r>
              <a:rPr lang="en-US" smtClean="0">
                <a:solidFill>
                  <a:srgbClr val="009900"/>
                </a:solidFill>
                <a:sym typeface="Wingdings" pitchFamily="2" charset="2"/>
              </a:rPr>
              <a:t> 2NH</a:t>
            </a:r>
            <a:r>
              <a:rPr lang="en-US" baseline="-25000" smtClean="0">
                <a:solidFill>
                  <a:srgbClr val="009900"/>
                </a:solidFill>
                <a:sym typeface="Wingdings" pitchFamily="2" charset="2"/>
              </a:rPr>
              <a:t>3</a:t>
            </a:r>
            <a:r>
              <a:rPr lang="en-US" smtClean="0">
                <a:solidFill>
                  <a:srgbClr val="009900"/>
                </a:solidFill>
                <a:sym typeface="Wingdings" pitchFamily="2" charset="2"/>
              </a:rPr>
              <a:t>(g)</a:t>
            </a:r>
            <a:endParaRPr lang="en-US" smtClean="0"/>
          </a:p>
          <a:p>
            <a:pPr eaLnBrk="1" hangingPunct="1"/>
            <a:r>
              <a:rPr lang="en-US" smtClean="0"/>
              <a:t>3 possible mole ratios: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457200" y="36576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1 mole N</a:t>
            </a:r>
            <a:r>
              <a:rPr lang="en-US" sz="2400"/>
              <a:t>2</a:t>
            </a:r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457200" y="41148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228600" y="41910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2 mole NH</a:t>
            </a:r>
            <a:r>
              <a:rPr lang="en-US" sz="2400"/>
              <a:t>3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2514600" y="38862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OR</a:t>
            </a: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4038600" y="3733800"/>
            <a:ext cx="1738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2 mole NH</a:t>
            </a:r>
            <a:r>
              <a:rPr lang="en-US" sz="2400"/>
              <a:t>3</a:t>
            </a:r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3886200" y="42672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4114800" y="4343400"/>
            <a:ext cx="1517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1 mole N</a:t>
            </a:r>
            <a:r>
              <a:rPr lang="en-US" sz="2400"/>
              <a:t>2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381000" y="4953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3 mole H</a:t>
            </a:r>
            <a:r>
              <a:rPr lang="en-US" sz="2400"/>
              <a:t>2</a:t>
            </a:r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381000" y="54102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304800" y="54102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2 mole NH</a:t>
            </a:r>
            <a:r>
              <a:rPr lang="en-US" sz="2400"/>
              <a:t>3</a:t>
            </a:r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2514600" y="51816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OR</a:t>
            </a:r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3810000" y="5029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2 mole NH</a:t>
            </a:r>
            <a:r>
              <a:rPr lang="en-US" sz="2400"/>
              <a:t>3</a:t>
            </a:r>
          </a:p>
        </p:txBody>
      </p:sp>
      <p:sp>
        <p:nvSpPr>
          <p:cNvPr id="18451" name="Line 19"/>
          <p:cNvSpPr>
            <a:spLocks noChangeShapeType="1"/>
          </p:cNvSpPr>
          <p:nvPr/>
        </p:nvSpPr>
        <p:spPr bwMode="auto">
          <a:xfrm>
            <a:off x="38100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3962400" y="54102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3 mole H</a:t>
            </a:r>
            <a:r>
              <a:rPr lang="en-US" sz="2400"/>
              <a:t>2</a:t>
            </a:r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457200" y="25146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1 mole N</a:t>
            </a:r>
            <a:r>
              <a:rPr lang="en-US" sz="2400"/>
              <a:t>2</a:t>
            </a:r>
          </a:p>
        </p:txBody>
      </p:sp>
      <p:sp>
        <p:nvSpPr>
          <p:cNvPr id="18454" name="Line 22"/>
          <p:cNvSpPr>
            <a:spLocks noChangeShapeType="1"/>
          </p:cNvSpPr>
          <p:nvPr/>
        </p:nvSpPr>
        <p:spPr bwMode="auto">
          <a:xfrm>
            <a:off x="381000" y="29718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381000" y="2971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3 mole H</a:t>
            </a:r>
            <a:r>
              <a:rPr lang="en-US" sz="2400"/>
              <a:t>2</a:t>
            </a: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2514600" y="27432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OR</a:t>
            </a:r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3886200" y="25908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3 mole H</a:t>
            </a:r>
            <a:r>
              <a:rPr lang="en-US" sz="2400"/>
              <a:t>2</a:t>
            </a:r>
          </a:p>
        </p:txBody>
      </p:sp>
      <p:sp>
        <p:nvSpPr>
          <p:cNvPr id="18458" name="Line 26"/>
          <p:cNvSpPr>
            <a:spLocks noChangeShapeType="1"/>
          </p:cNvSpPr>
          <p:nvPr/>
        </p:nvSpPr>
        <p:spPr bwMode="auto">
          <a:xfrm>
            <a:off x="3581400" y="30480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459" name="Text Box 27"/>
          <p:cNvSpPr txBox="1">
            <a:spLocks noChangeArrowheads="1"/>
          </p:cNvSpPr>
          <p:nvPr/>
        </p:nvSpPr>
        <p:spPr bwMode="auto">
          <a:xfrm>
            <a:off x="3810000" y="3048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1 mole N</a:t>
            </a:r>
            <a:r>
              <a:rPr lang="en-US" sz="2400"/>
              <a:t>2</a:t>
            </a:r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6553200" y="4191000"/>
            <a:ext cx="2590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>
                <a:solidFill>
                  <a:srgbClr val="009900"/>
                </a:solidFill>
              </a:rPr>
              <a:t>Between moles of reactant and moles of product</a:t>
            </a:r>
          </a:p>
        </p:txBody>
      </p:sp>
      <p:sp>
        <p:nvSpPr>
          <p:cNvPr id="18461" name="Line 29"/>
          <p:cNvSpPr>
            <a:spLocks noChangeShapeType="1"/>
          </p:cNvSpPr>
          <p:nvPr/>
        </p:nvSpPr>
        <p:spPr bwMode="auto">
          <a:xfrm flipH="1" flipV="1">
            <a:off x="5715000" y="3962400"/>
            <a:ext cx="8382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462" name="Line 30"/>
          <p:cNvSpPr>
            <a:spLocks noChangeShapeType="1"/>
          </p:cNvSpPr>
          <p:nvPr/>
        </p:nvSpPr>
        <p:spPr bwMode="auto">
          <a:xfrm flipH="1">
            <a:off x="5638800" y="4648200"/>
            <a:ext cx="9144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463" name="Text Box 31"/>
          <p:cNvSpPr txBox="1">
            <a:spLocks noChangeArrowheads="1"/>
          </p:cNvSpPr>
          <p:nvPr/>
        </p:nvSpPr>
        <p:spPr bwMode="auto">
          <a:xfrm>
            <a:off x="6553200" y="2590800"/>
            <a:ext cx="236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>
                <a:solidFill>
                  <a:srgbClr val="009900"/>
                </a:solidFill>
              </a:rPr>
              <a:t>Between moles of reactants</a:t>
            </a:r>
          </a:p>
        </p:txBody>
      </p:sp>
      <p:sp>
        <p:nvSpPr>
          <p:cNvPr id="18464" name="Line 32"/>
          <p:cNvSpPr>
            <a:spLocks noChangeShapeType="1"/>
          </p:cNvSpPr>
          <p:nvPr/>
        </p:nvSpPr>
        <p:spPr bwMode="auto">
          <a:xfrm flipH="1">
            <a:off x="5867400" y="2971800"/>
            <a:ext cx="53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465" name="Text Box 33"/>
          <p:cNvSpPr txBox="1">
            <a:spLocks noChangeArrowheads="1"/>
          </p:cNvSpPr>
          <p:nvPr/>
        </p:nvSpPr>
        <p:spPr bwMode="auto">
          <a:xfrm>
            <a:off x="304800" y="6035675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>
                <a:solidFill>
                  <a:srgbClr val="0000FF"/>
                </a:solidFill>
              </a:rPr>
              <a:t>A molar ratio between products does not exist because there is only one product in THIS equation</a:t>
            </a:r>
          </a:p>
        </p:txBody>
      </p:sp>
      <p:sp>
        <p:nvSpPr>
          <p:cNvPr id="14368" name="Text Box 34"/>
          <p:cNvSpPr txBox="1">
            <a:spLocks noChangeArrowheads="1"/>
          </p:cNvSpPr>
          <p:nvPr/>
        </p:nvSpPr>
        <p:spPr bwMode="auto">
          <a:xfrm>
            <a:off x="609600" y="685800"/>
            <a:ext cx="853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Write all the possible molar ratios for the following equation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  <p:bldP spid="18440" grpId="0" animBg="1"/>
      <p:bldP spid="18441" grpId="0"/>
      <p:bldP spid="18442" grpId="0"/>
      <p:bldP spid="18443" grpId="0"/>
      <p:bldP spid="18444" grpId="0" animBg="1"/>
      <p:bldP spid="18445" grpId="0"/>
      <p:bldP spid="18446" grpId="0"/>
      <p:bldP spid="18447" grpId="0" animBg="1"/>
      <p:bldP spid="18448" grpId="0"/>
      <p:bldP spid="18449" grpId="0"/>
      <p:bldP spid="18450" grpId="0"/>
      <p:bldP spid="18451" grpId="0" animBg="1"/>
      <p:bldP spid="18452" grpId="0"/>
      <p:bldP spid="18453" grpId="0"/>
      <p:bldP spid="18454" grpId="0" animBg="1"/>
      <p:bldP spid="18456" grpId="0"/>
      <p:bldP spid="18457" grpId="0"/>
      <p:bldP spid="18458" grpId="0" animBg="1"/>
      <p:bldP spid="18459" grpId="0"/>
      <p:bldP spid="18460" grpId="0"/>
      <p:bldP spid="18461" grpId="0" animBg="1"/>
      <p:bldP spid="18462" grpId="0" animBg="1"/>
      <p:bldP spid="18463" grpId="0"/>
      <p:bldP spid="18464" grpId="0" animBg="1"/>
      <p:bldP spid="1846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B6D5DA-08AB-490B-AAD6-A685E179083C}" type="slidenum">
              <a:rPr lang="en-US"/>
              <a:pPr/>
              <a:t>14</a:t>
            </a:fld>
            <a:endParaRPr lang="en-US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  <a:noFill/>
        </p:spPr>
        <p:txBody>
          <a:bodyPr lIns="92075" tIns="46038" rIns="92075" bIns="46038" anchor="b"/>
          <a:lstStyle/>
          <a:p>
            <a:pPr eaLnBrk="1" hangingPunct="1"/>
            <a:r>
              <a:rPr lang="en-US" smtClean="0">
                <a:solidFill>
                  <a:srgbClr val="FF3300"/>
                </a:solidFill>
              </a:rPr>
              <a:t>Mole to Mole Conversions</a:t>
            </a:r>
          </a:p>
        </p:txBody>
      </p:sp>
      <p:sp>
        <p:nvSpPr>
          <p:cNvPr id="20508" name="Text Box 28"/>
          <p:cNvSpPr txBox="1">
            <a:spLocks noChangeArrowheads="1"/>
          </p:cNvSpPr>
          <p:nvPr/>
        </p:nvSpPr>
        <p:spPr bwMode="auto">
          <a:xfrm>
            <a:off x="0" y="121920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In the following balanced equation: </a:t>
            </a:r>
            <a:r>
              <a:rPr lang="en-US" sz="2400" baseline="0">
                <a:solidFill>
                  <a:srgbClr val="0000FF"/>
                </a:solidFill>
              </a:rPr>
              <a:t>2Al</a:t>
            </a:r>
            <a:r>
              <a:rPr lang="en-US" sz="2400">
                <a:solidFill>
                  <a:srgbClr val="0000FF"/>
                </a:solidFill>
              </a:rPr>
              <a:t>2</a:t>
            </a:r>
            <a:r>
              <a:rPr lang="en-US" sz="2400" baseline="0">
                <a:solidFill>
                  <a:srgbClr val="0000FF"/>
                </a:solidFill>
              </a:rPr>
              <a:t>O</a:t>
            </a:r>
            <a:r>
              <a:rPr lang="en-US" sz="2400">
                <a:solidFill>
                  <a:srgbClr val="0000FF"/>
                </a:solidFill>
              </a:rPr>
              <a:t>3</a:t>
            </a:r>
            <a:r>
              <a:rPr lang="en-US" sz="2400" baseline="0">
                <a:solidFill>
                  <a:srgbClr val="0000FF"/>
                </a:solidFill>
              </a:rPr>
              <a:t>	 4Al + 3O</a:t>
            </a:r>
            <a:r>
              <a:rPr lang="en-US" sz="2400">
                <a:solidFill>
                  <a:srgbClr val="0000FF"/>
                </a:solidFill>
              </a:rPr>
              <a:t>2</a:t>
            </a:r>
          </a:p>
          <a:p>
            <a:pPr>
              <a:spcBef>
                <a:spcPct val="50000"/>
              </a:spcBef>
            </a:pPr>
            <a:endParaRPr lang="en-US" sz="2400" baseline="0">
              <a:solidFill>
                <a:srgbClr val="0000FF"/>
              </a:solidFill>
            </a:endParaRPr>
          </a:p>
        </p:txBody>
      </p:sp>
      <p:sp>
        <p:nvSpPr>
          <p:cNvPr id="15365" name="Line 29"/>
          <p:cNvSpPr>
            <a:spLocks noChangeShapeType="1"/>
          </p:cNvSpPr>
          <p:nvPr/>
        </p:nvSpPr>
        <p:spPr bwMode="auto">
          <a:xfrm>
            <a:off x="6019800" y="1447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510" name="Text Box 30"/>
          <p:cNvSpPr txBox="1">
            <a:spLocks noChangeArrowheads="1"/>
          </p:cNvSpPr>
          <p:nvPr/>
        </p:nvSpPr>
        <p:spPr bwMode="auto">
          <a:xfrm>
            <a:off x="0" y="16764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The decomposition of 2 moles of Al</a:t>
            </a:r>
            <a:r>
              <a:rPr lang="en-US" sz="2400"/>
              <a:t>2</a:t>
            </a:r>
            <a:r>
              <a:rPr lang="en-US" sz="2400" baseline="0"/>
              <a:t>O</a:t>
            </a:r>
            <a:r>
              <a:rPr lang="en-US" sz="2400"/>
              <a:t>3</a:t>
            </a:r>
            <a:r>
              <a:rPr lang="en-US" sz="2400" baseline="0"/>
              <a:t> will always form 4 moles of Al and 3 moles of O</a:t>
            </a:r>
            <a:r>
              <a:rPr lang="en-US" sz="2400"/>
              <a:t>2</a:t>
            </a:r>
          </a:p>
        </p:txBody>
      </p:sp>
      <p:sp>
        <p:nvSpPr>
          <p:cNvPr id="20511" name="Text Box 31"/>
          <p:cNvSpPr txBox="1">
            <a:spLocks noChangeArrowheads="1"/>
          </p:cNvSpPr>
          <p:nvPr/>
        </p:nvSpPr>
        <p:spPr bwMode="auto">
          <a:xfrm>
            <a:off x="0" y="25908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There are 3 possible molar ratios from this equation</a:t>
            </a:r>
          </a:p>
        </p:txBody>
      </p:sp>
      <p:sp>
        <p:nvSpPr>
          <p:cNvPr id="20512" name="Text Box 32"/>
          <p:cNvSpPr txBox="1">
            <a:spLocks noChangeArrowheads="1"/>
          </p:cNvSpPr>
          <p:nvPr/>
        </p:nvSpPr>
        <p:spPr bwMode="auto">
          <a:xfrm>
            <a:off x="457200" y="31242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>
                <a:solidFill>
                  <a:srgbClr val="0000FF"/>
                </a:solidFill>
              </a:rPr>
              <a:t>2 mole Al</a:t>
            </a:r>
            <a:r>
              <a:rPr lang="en-US" sz="2400">
                <a:solidFill>
                  <a:srgbClr val="0000FF"/>
                </a:solidFill>
              </a:rPr>
              <a:t>2</a:t>
            </a:r>
            <a:r>
              <a:rPr lang="en-US" sz="2400" baseline="0">
                <a:solidFill>
                  <a:srgbClr val="0000FF"/>
                </a:solidFill>
              </a:rPr>
              <a:t>O</a:t>
            </a:r>
            <a:r>
              <a:rPr lang="en-US" sz="2400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20513" name="Line 33"/>
          <p:cNvSpPr>
            <a:spLocks noChangeShapeType="1"/>
          </p:cNvSpPr>
          <p:nvPr/>
        </p:nvSpPr>
        <p:spPr bwMode="auto">
          <a:xfrm>
            <a:off x="457200" y="36576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514" name="Text Box 34"/>
          <p:cNvSpPr txBox="1">
            <a:spLocks noChangeArrowheads="1"/>
          </p:cNvSpPr>
          <p:nvPr/>
        </p:nvSpPr>
        <p:spPr bwMode="auto">
          <a:xfrm>
            <a:off x="533400" y="3657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>
                <a:solidFill>
                  <a:srgbClr val="0000FF"/>
                </a:solidFill>
              </a:rPr>
              <a:t>4 mole Al</a:t>
            </a:r>
          </a:p>
        </p:txBody>
      </p:sp>
      <p:sp>
        <p:nvSpPr>
          <p:cNvPr id="20515" name="Text Box 35"/>
          <p:cNvSpPr txBox="1">
            <a:spLocks noChangeArrowheads="1"/>
          </p:cNvSpPr>
          <p:nvPr/>
        </p:nvSpPr>
        <p:spPr bwMode="auto">
          <a:xfrm>
            <a:off x="3200400" y="34290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OR</a:t>
            </a:r>
          </a:p>
        </p:txBody>
      </p:sp>
      <p:sp>
        <p:nvSpPr>
          <p:cNvPr id="20516" name="Rectangle 36"/>
          <p:cNvSpPr>
            <a:spLocks noChangeArrowheads="1"/>
          </p:cNvSpPr>
          <p:nvPr/>
        </p:nvSpPr>
        <p:spPr bwMode="auto">
          <a:xfrm>
            <a:off x="4648200" y="3175000"/>
            <a:ext cx="1455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>
                <a:solidFill>
                  <a:srgbClr val="0000FF"/>
                </a:solidFill>
              </a:rPr>
              <a:t>4 mole Al</a:t>
            </a:r>
          </a:p>
        </p:txBody>
      </p:sp>
      <p:sp>
        <p:nvSpPr>
          <p:cNvPr id="20517" name="Line 37"/>
          <p:cNvSpPr>
            <a:spLocks noChangeShapeType="1"/>
          </p:cNvSpPr>
          <p:nvPr/>
        </p:nvSpPr>
        <p:spPr bwMode="auto">
          <a:xfrm>
            <a:off x="4648200" y="35814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518" name="Rectangle 38"/>
          <p:cNvSpPr>
            <a:spLocks noChangeArrowheads="1"/>
          </p:cNvSpPr>
          <p:nvPr/>
        </p:nvSpPr>
        <p:spPr bwMode="auto">
          <a:xfrm>
            <a:off x="4495800" y="3632200"/>
            <a:ext cx="191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>
                <a:solidFill>
                  <a:srgbClr val="0000FF"/>
                </a:solidFill>
              </a:rPr>
              <a:t>2 mole Al</a:t>
            </a:r>
            <a:r>
              <a:rPr lang="en-US" sz="2400">
                <a:solidFill>
                  <a:srgbClr val="0000FF"/>
                </a:solidFill>
              </a:rPr>
              <a:t>2</a:t>
            </a:r>
            <a:r>
              <a:rPr lang="en-US" sz="2400" baseline="0">
                <a:solidFill>
                  <a:srgbClr val="0000FF"/>
                </a:solidFill>
              </a:rPr>
              <a:t>O</a:t>
            </a:r>
            <a:r>
              <a:rPr lang="en-US" sz="2400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20519" name="Text Box 39"/>
          <p:cNvSpPr txBox="1">
            <a:spLocks noChangeArrowheads="1"/>
          </p:cNvSpPr>
          <p:nvPr/>
        </p:nvSpPr>
        <p:spPr bwMode="auto">
          <a:xfrm>
            <a:off x="381000" y="44196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>
                <a:solidFill>
                  <a:srgbClr val="0000FF"/>
                </a:solidFill>
              </a:rPr>
              <a:t>2 mole Al</a:t>
            </a:r>
            <a:r>
              <a:rPr lang="en-US" sz="2400">
                <a:solidFill>
                  <a:srgbClr val="0000FF"/>
                </a:solidFill>
              </a:rPr>
              <a:t>2</a:t>
            </a:r>
            <a:r>
              <a:rPr lang="en-US" sz="2400" baseline="0">
                <a:solidFill>
                  <a:srgbClr val="0000FF"/>
                </a:solidFill>
              </a:rPr>
              <a:t>O</a:t>
            </a:r>
            <a:r>
              <a:rPr lang="en-US" sz="2400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20520" name="Line 40"/>
          <p:cNvSpPr>
            <a:spLocks noChangeShapeType="1"/>
          </p:cNvSpPr>
          <p:nvPr/>
        </p:nvSpPr>
        <p:spPr bwMode="auto">
          <a:xfrm>
            <a:off x="304800" y="48768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521" name="Text Box 41"/>
          <p:cNvSpPr txBox="1">
            <a:spLocks noChangeArrowheads="1"/>
          </p:cNvSpPr>
          <p:nvPr/>
        </p:nvSpPr>
        <p:spPr bwMode="auto">
          <a:xfrm>
            <a:off x="381000" y="4953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>
                <a:solidFill>
                  <a:srgbClr val="0000FF"/>
                </a:solidFill>
              </a:rPr>
              <a:t>3 mole O</a:t>
            </a:r>
            <a:r>
              <a:rPr lang="en-US" sz="240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20522" name="Text Box 42"/>
          <p:cNvSpPr txBox="1">
            <a:spLocks noChangeArrowheads="1"/>
          </p:cNvSpPr>
          <p:nvPr/>
        </p:nvSpPr>
        <p:spPr bwMode="auto">
          <a:xfrm>
            <a:off x="3200400" y="47244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OR</a:t>
            </a:r>
          </a:p>
        </p:txBody>
      </p:sp>
      <p:sp>
        <p:nvSpPr>
          <p:cNvPr id="20523" name="Rectangle 43"/>
          <p:cNvSpPr>
            <a:spLocks noChangeArrowheads="1"/>
          </p:cNvSpPr>
          <p:nvPr/>
        </p:nvSpPr>
        <p:spPr bwMode="auto">
          <a:xfrm>
            <a:off x="4572000" y="5032375"/>
            <a:ext cx="191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>
                <a:solidFill>
                  <a:srgbClr val="0000FF"/>
                </a:solidFill>
              </a:rPr>
              <a:t>2 mole Al</a:t>
            </a:r>
            <a:r>
              <a:rPr lang="en-US" sz="2400">
                <a:solidFill>
                  <a:srgbClr val="0000FF"/>
                </a:solidFill>
              </a:rPr>
              <a:t>2</a:t>
            </a:r>
            <a:r>
              <a:rPr lang="en-US" sz="2400" baseline="0">
                <a:solidFill>
                  <a:srgbClr val="0000FF"/>
                </a:solidFill>
              </a:rPr>
              <a:t>O</a:t>
            </a:r>
            <a:r>
              <a:rPr lang="en-US" sz="2400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20524" name="Rectangle 44"/>
          <p:cNvSpPr>
            <a:spLocks noChangeArrowheads="1"/>
          </p:cNvSpPr>
          <p:nvPr/>
        </p:nvSpPr>
        <p:spPr bwMode="auto">
          <a:xfrm>
            <a:off x="4572000" y="4575175"/>
            <a:ext cx="1533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aseline="0">
                <a:solidFill>
                  <a:srgbClr val="0000FF"/>
                </a:solidFill>
              </a:rPr>
              <a:t>3 mole O</a:t>
            </a:r>
            <a:r>
              <a:rPr lang="en-US" sz="240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20525" name="Line 45"/>
          <p:cNvSpPr>
            <a:spLocks noChangeShapeType="1"/>
          </p:cNvSpPr>
          <p:nvPr/>
        </p:nvSpPr>
        <p:spPr bwMode="auto">
          <a:xfrm>
            <a:off x="4419600" y="5029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526" name="Text Box 46"/>
          <p:cNvSpPr txBox="1">
            <a:spLocks noChangeArrowheads="1"/>
          </p:cNvSpPr>
          <p:nvPr/>
        </p:nvSpPr>
        <p:spPr bwMode="auto">
          <a:xfrm>
            <a:off x="457200" y="5562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>
                <a:solidFill>
                  <a:srgbClr val="0000FF"/>
                </a:solidFill>
              </a:rPr>
              <a:t>4 mole Al</a:t>
            </a:r>
          </a:p>
        </p:txBody>
      </p:sp>
      <p:sp>
        <p:nvSpPr>
          <p:cNvPr id="20527" name="Line 47"/>
          <p:cNvSpPr>
            <a:spLocks noChangeShapeType="1"/>
          </p:cNvSpPr>
          <p:nvPr/>
        </p:nvSpPr>
        <p:spPr bwMode="auto">
          <a:xfrm>
            <a:off x="228600" y="60198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528" name="Text Box 48"/>
          <p:cNvSpPr txBox="1">
            <a:spLocks noChangeArrowheads="1"/>
          </p:cNvSpPr>
          <p:nvPr/>
        </p:nvSpPr>
        <p:spPr bwMode="auto">
          <a:xfrm>
            <a:off x="381000" y="60960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>
                <a:solidFill>
                  <a:srgbClr val="0000FF"/>
                </a:solidFill>
              </a:rPr>
              <a:t>3 mole O</a:t>
            </a:r>
            <a:r>
              <a:rPr lang="en-US" sz="240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20529" name="Text Box 49"/>
          <p:cNvSpPr txBox="1">
            <a:spLocks noChangeArrowheads="1"/>
          </p:cNvSpPr>
          <p:nvPr/>
        </p:nvSpPr>
        <p:spPr bwMode="auto">
          <a:xfrm>
            <a:off x="3200400" y="57912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OR</a:t>
            </a:r>
          </a:p>
        </p:txBody>
      </p:sp>
      <p:sp>
        <p:nvSpPr>
          <p:cNvPr id="20530" name="Rectangle 50"/>
          <p:cNvSpPr>
            <a:spLocks noChangeArrowheads="1"/>
          </p:cNvSpPr>
          <p:nvPr/>
        </p:nvSpPr>
        <p:spPr bwMode="auto">
          <a:xfrm>
            <a:off x="4724400" y="5638800"/>
            <a:ext cx="1533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aseline="0">
                <a:solidFill>
                  <a:srgbClr val="0000FF"/>
                </a:solidFill>
              </a:rPr>
              <a:t>3 mole O</a:t>
            </a:r>
            <a:r>
              <a:rPr lang="en-US" sz="240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20531" name="Line 51"/>
          <p:cNvSpPr>
            <a:spLocks noChangeShapeType="1"/>
          </p:cNvSpPr>
          <p:nvPr/>
        </p:nvSpPr>
        <p:spPr bwMode="auto">
          <a:xfrm>
            <a:off x="4572000" y="60960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532" name="Rectangle 52"/>
          <p:cNvSpPr>
            <a:spLocks noChangeArrowheads="1"/>
          </p:cNvSpPr>
          <p:nvPr/>
        </p:nvSpPr>
        <p:spPr bwMode="auto">
          <a:xfrm>
            <a:off x="4724400" y="6096000"/>
            <a:ext cx="1455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>
                <a:solidFill>
                  <a:srgbClr val="0000FF"/>
                </a:solidFill>
              </a:rPr>
              <a:t>4 mole 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8" grpId="0"/>
      <p:bldP spid="20510" grpId="0"/>
      <p:bldP spid="20511" grpId="0"/>
      <p:bldP spid="20512" grpId="0"/>
      <p:bldP spid="20513" grpId="0" animBg="1"/>
      <p:bldP spid="20514" grpId="0"/>
      <p:bldP spid="20515" grpId="0"/>
      <p:bldP spid="20516" grpId="0"/>
      <p:bldP spid="20517" grpId="0" animBg="1"/>
      <p:bldP spid="20518" grpId="0"/>
      <p:bldP spid="20519" grpId="0"/>
      <p:bldP spid="20520" grpId="0" animBg="1"/>
      <p:bldP spid="20521" grpId="0"/>
      <p:bldP spid="20522" grpId="0"/>
      <p:bldP spid="20523" grpId="0"/>
      <p:bldP spid="20524" grpId="0"/>
      <p:bldP spid="20525" grpId="0" animBg="1"/>
      <p:bldP spid="20526" grpId="0"/>
      <p:bldP spid="20527" grpId="0" animBg="1"/>
      <p:bldP spid="20528" grpId="0"/>
      <p:bldP spid="20529" grpId="0"/>
      <p:bldP spid="20530" grpId="0"/>
      <p:bldP spid="20531" grpId="0" animBg="1"/>
      <p:bldP spid="205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52FB839-DDAA-4864-A3F5-3FCAD7B3D9A7}" type="slidenum">
              <a:rPr lang="en-US"/>
              <a:pPr/>
              <a:t>15</a:t>
            </a:fld>
            <a:endParaRPr lang="en-U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838200"/>
          </a:xfrm>
          <a:noFill/>
        </p:spPr>
        <p:txBody>
          <a:bodyPr lIns="92075" tIns="46038" rIns="92075" bIns="46038" anchor="b"/>
          <a:lstStyle/>
          <a:p>
            <a:pPr eaLnBrk="1" hangingPunct="1"/>
            <a:r>
              <a:rPr lang="en-US" smtClean="0">
                <a:solidFill>
                  <a:srgbClr val="FF3300"/>
                </a:solidFill>
              </a:rPr>
              <a:t>Mole to Mole Conversions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534400" cy="2514600"/>
          </a:xfrm>
          <a:noFill/>
        </p:spPr>
        <p:txBody>
          <a:bodyPr lIns="92075" tIns="46038" rIns="92075" bIns="46038"/>
          <a:lstStyle/>
          <a:p>
            <a:pPr eaLnBrk="1" hangingPunct="1">
              <a:lnSpc>
                <a:spcPct val="90000"/>
              </a:lnSpc>
            </a:pPr>
            <a:endParaRPr lang="en-US" sz="36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600" smtClean="0"/>
              <a:t>	</a:t>
            </a:r>
            <a:endParaRPr lang="en-US" sz="2800" smtClean="0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4724400"/>
            <a:ext cx="2787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2800" baseline="0"/>
              <a:t>3.34 mole Al</a:t>
            </a:r>
            <a:r>
              <a:rPr lang="en-US" sz="2800"/>
              <a:t>2</a:t>
            </a:r>
            <a:r>
              <a:rPr lang="en-US" sz="2800" baseline="0"/>
              <a:t>O</a:t>
            </a:r>
            <a:r>
              <a:rPr lang="en-US" sz="2800"/>
              <a:t>3</a:t>
            </a: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2819400" y="5334000"/>
            <a:ext cx="24177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3200" baseline="0">
                <a:latin typeface="Times New Roman" pitchFamily="18" charset="0"/>
              </a:rPr>
              <a:t>  </a:t>
            </a:r>
            <a:r>
              <a:rPr lang="en-US" sz="2800" baseline="0"/>
              <a:t>2 mole Al</a:t>
            </a:r>
            <a:r>
              <a:rPr lang="en-US" sz="2800"/>
              <a:t>2</a:t>
            </a:r>
            <a:r>
              <a:rPr lang="en-US" sz="2800" baseline="0"/>
              <a:t>O</a:t>
            </a:r>
            <a:r>
              <a:rPr lang="en-US" sz="2800"/>
              <a:t>3</a:t>
            </a: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2971800" y="4724400"/>
            <a:ext cx="1865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3200" baseline="0">
                <a:latin typeface="Times New Roman" pitchFamily="18" charset="0"/>
              </a:rPr>
              <a:t> </a:t>
            </a:r>
            <a:r>
              <a:rPr lang="en-US" sz="2800" baseline="0"/>
              <a:t>3 mole O</a:t>
            </a:r>
            <a:r>
              <a:rPr lang="en-US" sz="2800"/>
              <a:t>2</a:t>
            </a: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6629400" y="4953000"/>
            <a:ext cx="14144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3200" baseline="0"/>
              <a:t>mol O</a:t>
            </a:r>
            <a:r>
              <a:rPr lang="en-US" sz="3200"/>
              <a:t>2</a:t>
            </a:r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>
            <a:off x="2743200" y="46482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46" name="Line 18"/>
          <p:cNvSpPr>
            <a:spLocks noChangeShapeType="1"/>
          </p:cNvSpPr>
          <p:nvPr/>
        </p:nvSpPr>
        <p:spPr bwMode="auto">
          <a:xfrm>
            <a:off x="0" y="5257800"/>
            <a:ext cx="502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6395" name="Text Box 19"/>
          <p:cNvSpPr txBox="1">
            <a:spLocks noChangeArrowheads="1"/>
          </p:cNvSpPr>
          <p:nvPr/>
        </p:nvSpPr>
        <p:spPr bwMode="auto">
          <a:xfrm>
            <a:off x="0" y="762000"/>
            <a:ext cx="8839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Using molar ratios we can calculate other quantities of reactants and products </a:t>
            </a: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457200" y="2514600"/>
            <a:ext cx="7543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REMINDER – use the 4 steps we learned in chapter 10 for conversion problems</a:t>
            </a:r>
            <a:r>
              <a:rPr lang="en-US" baseline="0"/>
              <a:t> </a:t>
            </a:r>
          </a:p>
        </p:txBody>
      </p:sp>
      <p:sp>
        <p:nvSpPr>
          <p:cNvPr id="22549" name="Text Box 21"/>
          <p:cNvSpPr txBox="1">
            <a:spLocks noChangeArrowheads="1"/>
          </p:cNvSpPr>
          <p:nvPr/>
        </p:nvSpPr>
        <p:spPr bwMode="auto">
          <a:xfrm>
            <a:off x="990600" y="32004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2000" baseline="0"/>
              <a:t>1. Write the known quantity </a:t>
            </a:r>
          </a:p>
        </p:txBody>
      </p:sp>
      <p:sp>
        <p:nvSpPr>
          <p:cNvPr id="22550" name="Text Box 22"/>
          <p:cNvSpPr txBox="1">
            <a:spLocks noChangeArrowheads="1"/>
          </p:cNvSpPr>
          <p:nvPr/>
        </p:nvSpPr>
        <p:spPr bwMode="auto">
          <a:xfrm>
            <a:off x="990600" y="3505200"/>
            <a:ext cx="510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aseline="0"/>
              <a:t>2. Write the unit we are trying to convert to </a:t>
            </a:r>
          </a:p>
        </p:txBody>
      </p:sp>
      <p:sp>
        <p:nvSpPr>
          <p:cNvPr id="22551" name="Text Box 23"/>
          <p:cNvSpPr txBox="1">
            <a:spLocks noChangeArrowheads="1"/>
          </p:cNvSpPr>
          <p:nvPr/>
        </p:nvSpPr>
        <p:spPr bwMode="auto">
          <a:xfrm>
            <a:off x="990600" y="3810000"/>
            <a:ext cx="624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aseline="0"/>
              <a:t>3. Determine conversion factor (molar ratio) needed </a:t>
            </a:r>
          </a:p>
        </p:txBody>
      </p:sp>
      <p:sp>
        <p:nvSpPr>
          <p:cNvPr id="22552" name="Text Box 24"/>
          <p:cNvSpPr txBox="1">
            <a:spLocks noChangeArrowheads="1"/>
          </p:cNvSpPr>
          <p:nvPr/>
        </p:nvSpPr>
        <p:spPr bwMode="auto">
          <a:xfrm>
            <a:off x="990600" y="4191000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aseline="0"/>
              <a:t>4. Solve the problem by crossing out units and completing the math</a:t>
            </a:r>
          </a:p>
        </p:txBody>
      </p:sp>
      <p:sp>
        <p:nvSpPr>
          <p:cNvPr id="16401" name="Text Box 25"/>
          <p:cNvSpPr txBox="1">
            <a:spLocks noChangeArrowheads="1"/>
          </p:cNvSpPr>
          <p:nvPr/>
        </p:nvSpPr>
        <p:spPr bwMode="auto">
          <a:xfrm>
            <a:off x="0" y="16764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>
                <a:solidFill>
                  <a:srgbClr val="0000FF"/>
                </a:solidFill>
              </a:rPr>
              <a:t>How many moles of O</a:t>
            </a:r>
            <a:r>
              <a:rPr lang="en-US" sz="2400">
                <a:solidFill>
                  <a:srgbClr val="0000FF"/>
                </a:solidFill>
              </a:rPr>
              <a:t>2</a:t>
            </a:r>
            <a:r>
              <a:rPr lang="en-US" sz="2400" baseline="0">
                <a:solidFill>
                  <a:srgbClr val="0000FF"/>
                </a:solidFill>
              </a:rPr>
              <a:t> are produced when 3.34 moles of Al</a:t>
            </a:r>
            <a:r>
              <a:rPr lang="en-US" sz="2400">
                <a:solidFill>
                  <a:srgbClr val="0000FF"/>
                </a:solidFill>
              </a:rPr>
              <a:t>2</a:t>
            </a:r>
            <a:r>
              <a:rPr lang="en-US" sz="2400" baseline="0">
                <a:solidFill>
                  <a:srgbClr val="0000FF"/>
                </a:solidFill>
              </a:rPr>
              <a:t>O</a:t>
            </a:r>
            <a:r>
              <a:rPr lang="en-US" sz="2400">
                <a:solidFill>
                  <a:srgbClr val="0000FF"/>
                </a:solidFill>
              </a:rPr>
              <a:t>3</a:t>
            </a:r>
            <a:r>
              <a:rPr lang="en-US" sz="2400" baseline="0">
                <a:solidFill>
                  <a:srgbClr val="0000FF"/>
                </a:solidFill>
              </a:rPr>
              <a:t> decomposes?  </a:t>
            </a:r>
            <a:r>
              <a:rPr lang="en-US" sz="2400" baseline="0">
                <a:solidFill>
                  <a:srgbClr val="009900"/>
                </a:solidFill>
              </a:rPr>
              <a:t>2Al</a:t>
            </a:r>
            <a:r>
              <a:rPr lang="en-US" sz="2400">
                <a:solidFill>
                  <a:srgbClr val="009900"/>
                </a:solidFill>
              </a:rPr>
              <a:t>2</a:t>
            </a:r>
            <a:r>
              <a:rPr lang="en-US" sz="2400" baseline="0">
                <a:solidFill>
                  <a:srgbClr val="009900"/>
                </a:solidFill>
              </a:rPr>
              <a:t>O</a:t>
            </a:r>
            <a:r>
              <a:rPr lang="en-US" sz="2400">
                <a:solidFill>
                  <a:srgbClr val="009900"/>
                </a:solidFill>
              </a:rPr>
              <a:t>3</a:t>
            </a:r>
            <a:r>
              <a:rPr lang="en-US" sz="2400" baseline="0">
                <a:solidFill>
                  <a:srgbClr val="009900"/>
                </a:solidFill>
              </a:rPr>
              <a:t>		4Al	+ 	3O</a:t>
            </a:r>
            <a:r>
              <a:rPr lang="en-US" sz="2400">
                <a:solidFill>
                  <a:srgbClr val="009900"/>
                </a:solidFill>
              </a:rPr>
              <a:t>2</a:t>
            </a:r>
          </a:p>
        </p:txBody>
      </p:sp>
      <p:sp>
        <p:nvSpPr>
          <p:cNvPr id="16402" name="Line 26"/>
          <p:cNvSpPr>
            <a:spLocks noChangeShapeType="1"/>
          </p:cNvSpPr>
          <p:nvPr/>
        </p:nvSpPr>
        <p:spPr bwMode="auto">
          <a:xfrm>
            <a:off x="3200400" y="2286000"/>
            <a:ext cx="1295400" cy="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55" name="Line 27"/>
          <p:cNvSpPr>
            <a:spLocks noChangeShapeType="1"/>
          </p:cNvSpPr>
          <p:nvPr/>
        </p:nvSpPr>
        <p:spPr bwMode="auto">
          <a:xfrm>
            <a:off x="1143000" y="4724400"/>
            <a:ext cx="11430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56" name="Line 28"/>
          <p:cNvSpPr>
            <a:spLocks noChangeShapeType="1"/>
          </p:cNvSpPr>
          <p:nvPr/>
        </p:nvSpPr>
        <p:spPr bwMode="auto">
          <a:xfrm>
            <a:off x="3733800" y="5410200"/>
            <a:ext cx="11430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557" name="Text Box 29"/>
          <p:cNvSpPr txBox="1">
            <a:spLocks noChangeArrowheads="1"/>
          </p:cNvSpPr>
          <p:nvPr/>
        </p:nvSpPr>
        <p:spPr bwMode="auto">
          <a:xfrm>
            <a:off x="5257800" y="4953000"/>
            <a:ext cx="1828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aseline="0"/>
              <a:t>= 5.01</a:t>
            </a:r>
          </a:p>
        </p:txBody>
      </p:sp>
      <p:sp>
        <p:nvSpPr>
          <p:cNvPr id="16406" name="Text Box 30"/>
          <p:cNvSpPr txBox="1">
            <a:spLocks noChangeArrowheads="1"/>
          </p:cNvSpPr>
          <p:nvPr/>
        </p:nvSpPr>
        <p:spPr bwMode="auto">
          <a:xfrm>
            <a:off x="593725" y="5980113"/>
            <a:ext cx="6096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aseline="0">
                <a:hlinkClick r:id="rId2"/>
              </a:rPr>
              <a:t>http://www.youtube.com/watch?v=InhyE3ukqro</a:t>
            </a:r>
            <a:r>
              <a:rPr lang="en-US" baseline="0"/>
              <a:t> (2:29 min)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41" grpId="0"/>
      <p:bldP spid="22542" grpId="0"/>
      <p:bldP spid="22544" grpId="0"/>
      <p:bldP spid="22545" grpId="0" animBg="1"/>
      <p:bldP spid="22546" grpId="0" animBg="1"/>
      <p:bldP spid="22555" grpId="0" animBg="1"/>
      <p:bldP spid="22556" grpId="0" animBg="1"/>
      <p:bldP spid="225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D1B24F7-C5AE-4F10-B725-9784B46C2D6C}" type="slidenum">
              <a:rPr lang="en-US"/>
              <a:pPr/>
              <a:t>16</a:t>
            </a:fld>
            <a:endParaRPr lang="en-US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7620000" cy="1143000"/>
          </a:xfrm>
          <a:noFill/>
        </p:spPr>
        <p:txBody>
          <a:bodyPr lIns="92075" tIns="46038" rIns="92075" bIns="46038" anchor="b"/>
          <a:lstStyle/>
          <a:p>
            <a:pPr eaLnBrk="1" hangingPunct="1"/>
            <a:r>
              <a:rPr lang="en-US" smtClean="0">
                <a:solidFill>
                  <a:srgbClr val="FF3300"/>
                </a:solidFill>
              </a:rPr>
              <a:t>Practice Problems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839200" cy="5029200"/>
          </a:xfrm>
          <a:noFill/>
        </p:spPr>
        <p:txBody>
          <a:bodyPr lIns="92075" tIns="46038" rIns="92075" bIns="46038"/>
          <a:lstStyle/>
          <a:p>
            <a:pPr eaLnBrk="1" hangingPunct="1">
              <a:buFontTx/>
              <a:buNone/>
            </a:pPr>
            <a:r>
              <a:rPr lang="en-US" sz="3600" smtClean="0"/>
              <a:t>      </a:t>
            </a:r>
            <a:r>
              <a:rPr lang="en-US" smtClean="0">
                <a:solidFill>
                  <a:srgbClr val="0000FF"/>
                </a:solidFill>
              </a:rPr>
              <a:t>2C</a:t>
            </a:r>
            <a:r>
              <a:rPr lang="en-US" b="1" baseline="-25000" smtClean="0">
                <a:solidFill>
                  <a:srgbClr val="0000FF"/>
                </a:solidFill>
              </a:rPr>
              <a:t>2</a:t>
            </a:r>
            <a:r>
              <a:rPr lang="en-US" smtClean="0">
                <a:solidFill>
                  <a:srgbClr val="0000FF"/>
                </a:solidFill>
              </a:rPr>
              <a:t>H</a:t>
            </a:r>
            <a:r>
              <a:rPr lang="en-US" b="1" baseline="-25000" smtClean="0">
                <a:solidFill>
                  <a:srgbClr val="0000FF"/>
                </a:solidFill>
              </a:rPr>
              <a:t>2</a:t>
            </a:r>
            <a:r>
              <a:rPr lang="en-US" smtClean="0">
                <a:solidFill>
                  <a:srgbClr val="0000FF"/>
                </a:solidFill>
              </a:rPr>
              <a:t> + 5 O</a:t>
            </a:r>
            <a:r>
              <a:rPr lang="en-US" b="1" baseline="-25000" smtClean="0">
                <a:solidFill>
                  <a:srgbClr val="0000FF"/>
                </a:solidFill>
              </a:rPr>
              <a:t>2</a:t>
            </a:r>
            <a:r>
              <a:rPr lang="en-US" smtClean="0">
                <a:solidFill>
                  <a:srgbClr val="0000FF"/>
                </a:solidFill>
              </a:rPr>
              <a:t> </a:t>
            </a:r>
            <a:r>
              <a:rPr lang="en-US" smtClean="0">
                <a:solidFill>
                  <a:srgbClr val="0000FF"/>
                </a:solidFill>
                <a:sym typeface="Wingdings" pitchFamily="2" charset="2"/>
              </a:rPr>
              <a:t></a:t>
            </a:r>
            <a:r>
              <a:rPr lang="en-US" smtClean="0">
                <a:solidFill>
                  <a:srgbClr val="0000FF"/>
                </a:solidFill>
              </a:rPr>
              <a:t> 4CO</a:t>
            </a:r>
            <a:r>
              <a:rPr lang="en-US" b="1" baseline="-25000" smtClean="0">
                <a:solidFill>
                  <a:srgbClr val="0000FF"/>
                </a:solidFill>
              </a:rPr>
              <a:t>2</a:t>
            </a:r>
            <a:r>
              <a:rPr lang="en-US" smtClean="0">
                <a:solidFill>
                  <a:srgbClr val="0000FF"/>
                </a:solidFill>
              </a:rPr>
              <a:t> + 2 H</a:t>
            </a:r>
            <a:r>
              <a:rPr lang="en-US" b="1" baseline="-25000" smtClean="0">
                <a:solidFill>
                  <a:srgbClr val="0000FF"/>
                </a:solidFill>
              </a:rPr>
              <a:t>2</a:t>
            </a:r>
            <a:r>
              <a:rPr lang="en-US" smtClean="0">
                <a:solidFill>
                  <a:srgbClr val="0000FF"/>
                </a:solidFill>
              </a:rPr>
              <a:t>O</a:t>
            </a:r>
          </a:p>
          <a:p>
            <a:pPr eaLnBrk="1" hangingPunct="1">
              <a:buClr>
                <a:schemeClr val="tx1"/>
              </a:buClr>
              <a:buFontTx/>
              <a:buNone/>
            </a:pPr>
            <a:r>
              <a:rPr lang="en-US" smtClean="0"/>
              <a:t>	If 3.84 moles of C</a:t>
            </a:r>
            <a:r>
              <a:rPr lang="en-US" b="1" baseline="-25000" smtClean="0"/>
              <a:t>2</a:t>
            </a:r>
            <a:r>
              <a:rPr lang="en-US" smtClean="0"/>
              <a:t>H</a:t>
            </a:r>
            <a:r>
              <a:rPr lang="en-US" b="1" baseline="-25000" smtClean="0"/>
              <a:t>2</a:t>
            </a:r>
            <a:r>
              <a:rPr lang="en-US" baseline="-25000" smtClean="0"/>
              <a:t> </a:t>
            </a:r>
            <a:r>
              <a:rPr lang="en-US" smtClean="0"/>
              <a:t>are burned, how many moles of O</a:t>
            </a:r>
            <a:r>
              <a:rPr lang="en-US" b="1" baseline="-25000" smtClean="0"/>
              <a:t>2</a:t>
            </a:r>
            <a:r>
              <a:rPr lang="en-US" smtClean="0"/>
              <a:t> are needed?</a:t>
            </a:r>
          </a:p>
          <a:p>
            <a:pPr eaLnBrk="1" hangingPunct="1">
              <a:buClr>
                <a:schemeClr val="tx1"/>
              </a:buClr>
            </a:pPr>
            <a:endParaRPr lang="en-US" smtClean="0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410200" y="2743200"/>
            <a:ext cx="1905000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 baseline="0">
                <a:solidFill>
                  <a:srgbClr val="009900"/>
                </a:solidFill>
              </a:rPr>
              <a:t>9.6 mol</a:t>
            </a:r>
            <a:endParaRPr lang="en-US" sz="3200" b="1" baseline="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685800" y="3733800"/>
            <a:ext cx="8686800" cy="1798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200" baseline="0"/>
              <a:t>How many moles of  C</a:t>
            </a:r>
            <a:r>
              <a:rPr lang="en-US" sz="3200" b="1"/>
              <a:t>2</a:t>
            </a:r>
            <a:r>
              <a:rPr lang="en-US" sz="3200" baseline="0"/>
              <a:t>H</a:t>
            </a:r>
            <a:r>
              <a:rPr lang="en-US" sz="3200" b="1"/>
              <a:t>2</a:t>
            </a:r>
            <a:r>
              <a:rPr lang="en-US" sz="3200"/>
              <a:t> </a:t>
            </a:r>
            <a:r>
              <a:rPr lang="en-US" sz="3200" baseline="0"/>
              <a:t>are needed to produce 8.95 mole of H</a:t>
            </a:r>
            <a:r>
              <a:rPr lang="en-US" sz="3200" b="1"/>
              <a:t>2</a:t>
            </a:r>
            <a:r>
              <a:rPr lang="en-US" sz="3200" baseline="0"/>
              <a:t>O?</a:t>
            </a:r>
          </a:p>
          <a:p>
            <a:pPr eaLnBrk="0" hangingPunct="0">
              <a:spcBef>
                <a:spcPct val="50000"/>
              </a:spcBef>
            </a:pPr>
            <a:endParaRPr lang="en-US" sz="3200" baseline="0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638800" y="4267200"/>
            <a:ext cx="2286000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 baseline="0">
                <a:solidFill>
                  <a:srgbClr val="009900"/>
                </a:solidFill>
              </a:rPr>
              <a:t>8.95 mol</a:t>
            </a:r>
            <a:endParaRPr lang="en-US" sz="3200" b="1" baseline="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685800" y="5486400"/>
            <a:ext cx="8610600" cy="1066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aseline="0"/>
              <a:t>If 2.47 moles of C</a:t>
            </a:r>
            <a:r>
              <a:rPr lang="en-US" sz="3200" b="1"/>
              <a:t>2</a:t>
            </a:r>
            <a:r>
              <a:rPr lang="en-US" sz="3200" baseline="0"/>
              <a:t>H</a:t>
            </a:r>
            <a:r>
              <a:rPr lang="en-US" sz="3200" b="1"/>
              <a:t>2</a:t>
            </a:r>
            <a:r>
              <a:rPr lang="en-US" sz="3200"/>
              <a:t> </a:t>
            </a:r>
            <a:r>
              <a:rPr lang="en-US" sz="3200" baseline="0"/>
              <a:t>are burned, how many moles of CO</a:t>
            </a:r>
            <a:r>
              <a:rPr lang="en-US" sz="3200" b="1"/>
              <a:t>2</a:t>
            </a:r>
            <a:r>
              <a:rPr lang="en-US" sz="3200" baseline="0"/>
              <a:t> are formed?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5562600" y="6019800"/>
            <a:ext cx="1981200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 baseline="0">
                <a:solidFill>
                  <a:srgbClr val="009900"/>
                </a:solidFill>
              </a:rPr>
              <a:t>4.94 mol</a:t>
            </a:r>
            <a:endParaRPr lang="en-US" sz="3200" b="1" baseline="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17418" name="Text Box 9"/>
          <p:cNvSpPr txBox="1">
            <a:spLocks noChangeArrowheads="1"/>
          </p:cNvSpPr>
          <p:nvPr/>
        </p:nvSpPr>
        <p:spPr bwMode="auto">
          <a:xfrm>
            <a:off x="228600" y="914400"/>
            <a:ext cx="8915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0"/>
              <a:t>Using the following balance chemical equation solve the following problems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  <p:bldP spid="24580" grpId="0" autoUpdateAnimBg="0"/>
      <p:bldP spid="24581" grpId="0" autoUpdateAnimBg="0"/>
      <p:bldP spid="24582" grpId="0" autoUpdateAnimBg="0"/>
      <p:bldP spid="24583" grpId="0" autoUpdateAnimBg="0"/>
      <p:bldP spid="2458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D93A23-A685-4834-8CD0-63A9A7EA0EFF}" type="slidenum">
              <a:rPr lang="en-US"/>
              <a:pPr/>
              <a:t>17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  <a:noFill/>
        </p:spPr>
        <p:txBody>
          <a:bodyPr lIns="92075" tIns="46038" rIns="92075" bIns="46038" anchor="b"/>
          <a:lstStyle/>
          <a:p>
            <a:pPr eaLnBrk="1" hangingPunct="1"/>
            <a:r>
              <a:rPr lang="en-US" smtClean="0">
                <a:solidFill>
                  <a:srgbClr val="FF3300"/>
                </a:solidFill>
              </a:rPr>
              <a:t>How do you get good at this?</a:t>
            </a:r>
          </a:p>
        </p:txBody>
      </p:sp>
      <p:graphicFrame>
        <p:nvGraphicFramePr>
          <p:cNvPr id="25603" name="Object 3"/>
          <p:cNvGraphicFramePr>
            <a:graphicFrameLocks/>
          </p:cNvGraphicFramePr>
          <p:nvPr/>
        </p:nvGraphicFramePr>
        <p:xfrm>
          <a:off x="1295400" y="1752600"/>
          <a:ext cx="6086475" cy="4054475"/>
        </p:xfrm>
        <a:graphic>
          <a:graphicData uri="http://schemas.openxmlformats.org/presentationml/2006/ole">
            <p:oleObj spid="_x0000_s18436" name="WordArt 2.0" r:id="rId3" imgW="6086551" imgH="4048049" progId="MSWordArt.2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F857A5F-0318-4011-A682-4295171186A9}" type="slidenum">
              <a:rPr lang="en-US"/>
              <a:pPr/>
              <a:t>18</a:t>
            </a:fld>
            <a:endParaRPr lang="en-US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Quiz Review 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mtClean="0"/>
              <a:t>A. Review Book Pages:</a:t>
            </a:r>
          </a:p>
          <a:p>
            <a:pPr marL="609600" indent="-609600" algn="ctr" eaLnBrk="1" hangingPunct="1">
              <a:buFontTx/>
              <a:buAutoNum type="arabicPeriod"/>
            </a:pPr>
            <a:r>
              <a:rPr lang="en-US" sz="2400" smtClean="0"/>
              <a:t>Page 42 &amp; 43 – Problems # 1 thru 10</a:t>
            </a:r>
          </a:p>
          <a:p>
            <a:pPr marL="609600" indent="-609600" algn="ctr" eaLnBrk="1" hangingPunct="1">
              <a:buFontTx/>
              <a:buAutoNum type="arabicPeriod"/>
            </a:pPr>
            <a:endParaRPr lang="en-US" sz="2400" smtClean="0"/>
          </a:p>
          <a:p>
            <a:pPr marL="609600" indent="-609600" algn="ctr" eaLnBrk="1" hangingPunct="1">
              <a:buFontTx/>
              <a:buAutoNum type="arabicPeriod"/>
            </a:pPr>
            <a:r>
              <a:rPr lang="en-US" sz="2400" smtClean="0"/>
              <a:t>Page 45 – 47 – Problems # 1, 4, &amp; 5</a:t>
            </a:r>
          </a:p>
          <a:p>
            <a:pPr marL="609600" indent="-609600" algn="ctr" eaLnBrk="1" hangingPunct="1">
              <a:buFontTx/>
              <a:buAutoNum type="arabicPeriod"/>
            </a:pPr>
            <a:endParaRPr lang="en-US" sz="2400" smtClean="0"/>
          </a:p>
          <a:p>
            <a:pPr marL="609600" indent="-609600" eaLnBrk="1" hangingPunct="1">
              <a:buFontTx/>
              <a:buNone/>
            </a:pPr>
            <a:r>
              <a:rPr lang="en-US" smtClean="0"/>
              <a:t>B. Mole to Mass Worksheet</a:t>
            </a:r>
            <a:r>
              <a:rPr lang="en-US" sz="2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39675F4-BD86-4EA8-BAC3-44C12DE619E4}" type="slidenum">
              <a:rPr lang="en-US"/>
              <a:pPr/>
              <a:t>19</a:t>
            </a:fld>
            <a:endParaRPr 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Review Book Answers 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09600"/>
            <a:ext cx="3124200" cy="5257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 i="1" u="sng" smtClean="0"/>
              <a:t>Page 42 &amp; 43 –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 i="1" u="sng" smtClean="0"/>
              <a:t>Problems # 1 thru 10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 i="1" u="sng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4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2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2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3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2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1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2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4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1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2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sz="2400" smtClean="0"/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3352800" y="609600"/>
            <a:ext cx="3886200" cy="675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20000"/>
              </a:spcBef>
            </a:pPr>
            <a:r>
              <a:rPr lang="en-US" sz="2400" i="1" u="sng" baseline="0"/>
              <a:t>Page 45 – 47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</a:pPr>
            <a:r>
              <a:rPr lang="en-US" sz="2400" i="1" u="sng" baseline="0"/>
              <a:t>Problems # 1, 4, &amp; 5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</a:pPr>
            <a:endParaRPr lang="en-US" sz="2400" i="1" u="sng" baseline="0"/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r>
              <a:rPr lang="en-US" sz="2000" baseline="0"/>
              <a:t>1:2:1:2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r>
              <a:rPr lang="en-US" sz="2000" baseline="0"/>
              <a:t>2:2:5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r>
              <a:rPr lang="en-US" sz="2000" baseline="0"/>
              <a:t>1:3:2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r>
              <a:rPr lang="en-US" sz="2000" baseline="0"/>
              <a:t>2:3:2:3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</a:pPr>
            <a:endParaRPr lang="en-US" sz="2000" baseline="0"/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FontTx/>
              <a:buAutoNum type="alphaLcPeriod" startAt="2"/>
            </a:pPr>
            <a:r>
              <a:rPr lang="en-US" sz="2000" baseline="0"/>
              <a:t>4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FontTx/>
              <a:buAutoNum type="alphaLcPeriod" startAt="2"/>
            </a:pPr>
            <a:r>
              <a:rPr lang="en-US" sz="2000" baseline="0"/>
              <a:t>1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FontTx/>
              <a:buAutoNum type="alphaLcPeriod" startAt="2"/>
            </a:pPr>
            <a:r>
              <a:rPr lang="en-US" sz="2000" baseline="0"/>
              <a:t>3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FontTx/>
              <a:buAutoNum type="alphaLcPeriod" startAt="2"/>
            </a:pPr>
            <a:r>
              <a:rPr lang="en-US" sz="2000" baseline="0"/>
              <a:t>2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FontTx/>
              <a:buAutoNum type="alphaLcPeriod" startAt="2"/>
            </a:pPr>
            <a:endParaRPr lang="en-US" sz="2000" baseline="0"/>
          </a:p>
          <a:p>
            <a:pPr marL="457200" indent="-457200">
              <a:lnSpc>
                <a:spcPct val="80000"/>
              </a:lnSpc>
              <a:spcBef>
                <a:spcPct val="20000"/>
              </a:spcBef>
            </a:pPr>
            <a:r>
              <a:rPr lang="en-US" sz="2000" baseline="0"/>
              <a:t>4a. 8 molecules H</a:t>
            </a:r>
            <a:r>
              <a:rPr lang="en-US" sz="2000"/>
              <a:t>2</a:t>
            </a:r>
            <a:r>
              <a:rPr lang="en-US" sz="2000" baseline="0"/>
              <a:t>O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</a:pPr>
            <a:r>
              <a:rPr lang="en-US" sz="2000" baseline="0"/>
              <a:t>4b.	9 mol CO</a:t>
            </a:r>
            <a:r>
              <a:rPr lang="en-US" sz="2000"/>
              <a:t>2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</a:pPr>
            <a:r>
              <a:rPr lang="en-US" sz="2000" baseline="0"/>
              <a:t>4c.	11g + 40g = x +18g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</a:pPr>
            <a:r>
              <a:rPr lang="en-US" sz="2000" baseline="0"/>
              <a:t>		Thus x= 33 g CO</a:t>
            </a:r>
            <a:r>
              <a:rPr lang="en-US" sz="2000"/>
              <a:t>2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</a:pPr>
            <a:endParaRPr lang="en-US" baseline="0"/>
          </a:p>
          <a:p>
            <a:pPr marL="457200" indent="-457200">
              <a:lnSpc>
                <a:spcPct val="80000"/>
              </a:lnSpc>
              <a:spcBef>
                <a:spcPct val="20000"/>
              </a:spcBef>
            </a:pPr>
            <a:r>
              <a:rPr lang="en-US" baseline="0"/>
              <a:t>5. 4H</a:t>
            </a:r>
            <a:r>
              <a:rPr lang="en-US"/>
              <a:t>2 </a:t>
            </a:r>
            <a:r>
              <a:rPr lang="en-US" baseline="0"/>
              <a:t>+ 5H</a:t>
            </a:r>
            <a:r>
              <a:rPr lang="en-US"/>
              <a:t>2</a:t>
            </a:r>
            <a:r>
              <a:rPr lang="en-US" baseline="0"/>
              <a:t>O </a:t>
            </a:r>
            <a:r>
              <a:rPr lang="en-US" baseline="0">
                <a:sym typeface="Wingdings" pitchFamily="2" charset="2"/>
              </a:rPr>
              <a:t> 4H</a:t>
            </a:r>
            <a:r>
              <a:rPr lang="en-US">
                <a:sym typeface="Wingdings" pitchFamily="2" charset="2"/>
              </a:rPr>
              <a:t>2</a:t>
            </a:r>
            <a:r>
              <a:rPr lang="en-US" baseline="0">
                <a:sym typeface="Wingdings" pitchFamily="2" charset="2"/>
              </a:rPr>
              <a:t>O + 3O</a:t>
            </a:r>
            <a:r>
              <a:rPr lang="en-US">
                <a:sym typeface="Wingdings" pitchFamily="2" charset="2"/>
              </a:rPr>
              <a:t>2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</a:pPr>
            <a:r>
              <a:rPr lang="en-US" baseline="0">
                <a:sym typeface="Wingdings" pitchFamily="2" charset="2"/>
              </a:rPr>
              <a:t>thus draw 4 H</a:t>
            </a:r>
            <a:r>
              <a:rPr lang="en-US">
                <a:sym typeface="Wingdings" pitchFamily="2" charset="2"/>
              </a:rPr>
              <a:t>2</a:t>
            </a:r>
            <a:r>
              <a:rPr lang="en-US" baseline="0">
                <a:sym typeface="Wingdings" pitchFamily="2" charset="2"/>
              </a:rPr>
              <a:t>O molecules &amp; 3 O</a:t>
            </a:r>
            <a:r>
              <a:rPr lang="en-US">
                <a:sym typeface="Wingdings" pitchFamily="2" charset="2"/>
              </a:rPr>
              <a:t>2</a:t>
            </a:r>
            <a:endParaRPr lang="en-US" baseline="0">
              <a:sym typeface="Wingdings" pitchFamily="2" charset="2"/>
            </a:endParaRPr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FontTx/>
              <a:buAutoNum type="alphaLcPeriod" startAt="2"/>
            </a:pPr>
            <a:endParaRPr lang="en-US" baseline="0"/>
          </a:p>
          <a:p>
            <a:pPr marL="457200" indent="-457200"/>
            <a:endParaRPr lang="en-US" baseline="0"/>
          </a:p>
        </p:txBody>
      </p:sp>
      <p:sp>
        <p:nvSpPr>
          <p:cNvPr id="20486" name="Text Box 5"/>
          <p:cNvSpPr txBox="1">
            <a:spLocks noChangeArrowheads="1"/>
          </p:cNvSpPr>
          <p:nvPr/>
        </p:nvSpPr>
        <p:spPr bwMode="auto">
          <a:xfrm>
            <a:off x="6553200" y="685800"/>
            <a:ext cx="25908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sz="2400" i="1" u="sng" baseline="0"/>
              <a:t>Mole to Mass Wksht</a:t>
            </a:r>
          </a:p>
          <a:p>
            <a:pPr marL="457200" indent="-457200"/>
            <a:endParaRPr lang="en-US" sz="2400" i="1" u="sng" baseline="0"/>
          </a:p>
          <a:p>
            <a:pPr marL="457200" indent="-457200">
              <a:buFontTx/>
              <a:buAutoNum type="arabicPeriod"/>
            </a:pPr>
            <a:r>
              <a:rPr lang="en-US" sz="2400" baseline="0"/>
              <a:t>2</a:t>
            </a:r>
          </a:p>
          <a:p>
            <a:pPr marL="457200" indent="-457200">
              <a:buFontTx/>
              <a:buAutoNum type="arabicPeriod"/>
            </a:pPr>
            <a:r>
              <a:rPr lang="en-US" sz="2400" baseline="0"/>
              <a:t>3</a:t>
            </a:r>
          </a:p>
          <a:p>
            <a:pPr marL="457200" indent="-457200">
              <a:buFontTx/>
              <a:buAutoNum type="arabicPeriod"/>
            </a:pPr>
            <a:r>
              <a:rPr lang="en-US" sz="2400" baseline="0"/>
              <a:t>1</a:t>
            </a:r>
          </a:p>
          <a:p>
            <a:pPr marL="457200" indent="-457200">
              <a:buFontTx/>
              <a:buAutoNum type="arabicPeriod"/>
            </a:pPr>
            <a:r>
              <a:rPr lang="en-US" sz="2400" baseline="0"/>
              <a:t>2</a:t>
            </a:r>
          </a:p>
          <a:p>
            <a:pPr marL="457200" indent="-457200">
              <a:buFontTx/>
              <a:buAutoNum type="arabicPeriod"/>
            </a:pPr>
            <a:r>
              <a:rPr lang="en-US" sz="2400" baseline="0"/>
              <a:t>2</a:t>
            </a:r>
          </a:p>
          <a:p>
            <a:pPr marL="457200" indent="-457200">
              <a:buFontTx/>
              <a:buAutoNum type="arabicPeriod"/>
            </a:pPr>
            <a:r>
              <a:rPr lang="en-US" sz="2400" baseline="0"/>
              <a:t>2</a:t>
            </a:r>
          </a:p>
          <a:p>
            <a:pPr marL="457200" indent="-457200">
              <a:buFontTx/>
              <a:buAutoNum type="arabicPeriod"/>
            </a:pPr>
            <a:r>
              <a:rPr lang="en-US" sz="2400" baseline="0"/>
              <a:t>2</a:t>
            </a:r>
          </a:p>
          <a:p>
            <a:pPr marL="457200" indent="-457200">
              <a:buFontTx/>
              <a:buAutoNum type="arabicPeriod"/>
            </a:pPr>
            <a:endParaRPr lang="en-US" sz="2400" baseline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BC77503-9DBC-4558-9CA8-C26BA4D2685B}" type="slidenum">
              <a:rPr lang="en-US"/>
              <a:pPr/>
              <a:t>2</a:t>
            </a:fld>
            <a:endParaRPr lang="en-US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solidFill>
                  <a:srgbClr val="FF3300"/>
                </a:solidFill>
              </a:rPr>
              <a:t>12.1 The Arithmetic of Equations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  <a:r>
              <a:rPr lang="en-US" smtClean="0">
                <a:latin typeface="Comic Sans MS" pitchFamily="66" charset="0"/>
              </a:rPr>
              <a:t> </a:t>
            </a:r>
          </a:p>
          <a:p>
            <a:pPr lvl="1" eaLnBrk="1" hangingPunct="1"/>
            <a:r>
              <a:rPr lang="en-US" smtClean="0"/>
              <a:t>Explain how balanced equations apply to both chemistry and everyday life </a:t>
            </a:r>
          </a:p>
          <a:p>
            <a:pPr lvl="1" eaLnBrk="1" hangingPunct="1"/>
            <a:r>
              <a:rPr lang="en-US" smtClean="0"/>
              <a:t>Interpret balanced chemical equations in terms of moles and mass </a:t>
            </a:r>
          </a:p>
          <a:p>
            <a:pPr lvl="1" eaLnBrk="1" hangingPunct="1"/>
            <a:r>
              <a:rPr lang="en-US" smtClean="0"/>
              <a:t>Identify the quantities that are always conserved in chemical reactions</a:t>
            </a:r>
            <a:r>
              <a:rPr lang="en-US" smtClean="0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0FF86B1-F955-4EC7-9A14-1B2F0E3540AF}" type="slidenum">
              <a:rPr lang="en-US"/>
              <a:pPr/>
              <a:t>3</a:t>
            </a:fld>
            <a:endParaRPr 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3300"/>
                </a:solidFill>
              </a:rPr>
              <a:t>COOKIES</a:t>
            </a:r>
            <a:r>
              <a:rPr lang="en-US" smtClean="0">
                <a:solidFill>
                  <a:srgbClr val="FF3300"/>
                </a:solidFill>
                <a:latin typeface="Comic Sans MS" pitchFamily="66" charset="0"/>
              </a:rPr>
              <a:t>!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9154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Who makes the best chocolate chip cookies?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WHY?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When baking cookies, a recipe is usually used, telling the exact amount of each ingredient </a:t>
            </a:r>
          </a:p>
          <a:p>
            <a:pPr lvl="3" eaLnBrk="1" hangingPunct="1">
              <a:lnSpc>
                <a:spcPct val="90000"/>
              </a:lnSpc>
            </a:pPr>
            <a:r>
              <a:rPr lang="en-US" smtClean="0"/>
              <a:t>2 cups of flour makes 30 cookies.  If I needed to make 90 cookies, how many cups of flour would I need?</a:t>
            </a:r>
          </a:p>
          <a:p>
            <a:pPr lvl="3" eaLnBrk="1" hangingPunct="1">
              <a:lnSpc>
                <a:spcPct val="90000"/>
              </a:lnSpc>
            </a:pPr>
            <a:r>
              <a:rPr lang="en-US" smtClean="0"/>
              <a:t>If you need more, you can double or triple the amount of each ingredient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Thus, a recipe is much like a balanced equation!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A balanced equation provides the same kind of quantitative information as a recipe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We need to know how much reactant is needed to make a certain amount of product</a:t>
            </a:r>
          </a:p>
        </p:txBody>
      </p:sp>
      <p:pic>
        <p:nvPicPr>
          <p:cNvPr id="4101" name="Picture 4" descr="cook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152400"/>
            <a:ext cx="195103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bldLvl="5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E18D5B5-0872-4E51-8986-23627527F54E}" type="slidenum">
              <a:rPr lang="en-US"/>
              <a:pPr/>
              <a:t>4</a:t>
            </a:fld>
            <a:endParaRPr lang="en-US"/>
          </a:p>
        </p:txBody>
      </p:sp>
      <p:graphicFrame>
        <p:nvGraphicFramePr>
          <p:cNvPr id="5123" name="Object 2"/>
          <p:cNvGraphicFramePr>
            <a:graphicFrameLocks noChangeAspect="1"/>
          </p:cNvGraphicFramePr>
          <p:nvPr/>
        </p:nvGraphicFramePr>
        <p:xfrm>
          <a:off x="2127250" y="973138"/>
          <a:ext cx="5683250" cy="5489575"/>
        </p:xfrm>
        <a:graphic>
          <a:graphicData uri="http://schemas.openxmlformats.org/presentationml/2006/ole">
            <p:oleObj spid="_x0000_s5123" name="Acrobat Document" r:id="rId3" imgW="5830114" imgH="7457143" progId="AcroExch.Document.7">
              <p:embed/>
            </p:oleObj>
          </a:graphicData>
        </a:graphic>
      </p:graphicFrame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381000" y="2482850"/>
            <a:ext cx="2252663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 baseline="0">
                <a:solidFill>
                  <a:srgbClr val="000000"/>
                </a:solidFill>
                <a:latin typeface="Comic Sans MS" pitchFamily="66" charset="0"/>
              </a:rPr>
              <a:t>Reactants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381000" y="2482850"/>
            <a:ext cx="2138363" cy="6191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2362200" y="3092450"/>
            <a:ext cx="349250" cy="3651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062" name="Oval 6"/>
          <p:cNvSpPr>
            <a:spLocks noChangeArrowheads="1"/>
          </p:cNvSpPr>
          <p:nvPr/>
        </p:nvSpPr>
        <p:spPr bwMode="auto">
          <a:xfrm>
            <a:off x="1752600" y="3429000"/>
            <a:ext cx="3714750" cy="2701925"/>
          </a:xfrm>
          <a:prstGeom prst="ellips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6557963" y="2189163"/>
            <a:ext cx="2589212" cy="579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 baseline="0">
                <a:solidFill>
                  <a:srgbClr val="000000"/>
                </a:solidFill>
                <a:latin typeface="Comic Sans MS" pitchFamily="66" charset="0"/>
              </a:rPr>
              <a:t>Products</a:t>
            </a: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6545263" y="2146300"/>
            <a:ext cx="1997075" cy="6207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5" name="Line 9"/>
          <p:cNvSpPr>
            <a:spLocks noChangeShapeType="1"/>
          </p:cNvSpPr>
          <p:nvPr/>
        </p:nvSpPr>
        <p:spPr bwMode="auto">
          <a:xfrm flipH="1">
            <a:off x="7421563" y="2895600"/>
            <a:ext cx="430212" cy="20574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066" name="Oval 10"/>
          <p:cNvSpPr>
            <a:spLocks noChangeArrowheads="1"/>
          </p:cNvSpPr>
          <p:nvPr/>
        </p:nvSpPr>
        <p:spPr bwMode="auto">
          <a:xfrm>
            <a:off x="5334000" y="4800600"/>
            <a:ext cx="2336800" cy="1836738"/>
          </a:xfrm>
          <a:prstGeom prst="ellips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/>
      <p:bldP spid="45060" grpId="0" animBg="1"/>
      <p:bldP spid="45061" grpId="0" animBg="1"/>
      <p:bldP spid="45062" grpId="0" animBg="1"/>
      <p:bldP spid="45063" grpId="0"/>
      <p:bldP spid="45064" grpId="0" animBg="1"/>
      <p:bldP spid="45065" grpId="0" animBg="1"/>
      <p:bldP spid="4506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7634408-E213-439A-AAAF-7804B1548814}" type="slidenum">
              <a:rPr lang="en-US"/>
              <a:pPr/>
              <a:t>5</a:t>
            </a:fld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FF3300"/>
                </a:solidFill>
              </a:rPr>
              <a:t>Using Balanced Chemical Equations</a:t>
            </a:r>
            <a:r>
              <a:rPr lang="en-US" smtClean="0">
                <a:latin typeface="Comic Sans MS" pitchFamily="66" charset="0"/>
              </a:rPr>
              <a:t> 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991600" cy="5562600"/>
          </a:xfrm>
        </p:spPr>
        <p:txBody>
          <a:bodyPr/>
          <a:lstStyle/>
          <a:p>
            <a:pPr lvl="1" eaLnBrk="1" hangingPunct="1"/>
            <a:r>
              <a:rPr lang="en-US" smtClean="0"/>
              <a:t>Tells us what amount of reactants to mix and what amounts of products to expect</a:t>
            </a:r>
          </a:p>
          <a:p>
            <a:pPr lvl="1" eaLnBrk="1" hangingPunct="1"/>
            <a:r>
              <a:rPr lang="en-US" smtClean="0"/>
              <a:t>We use balance chemical equations as a basis to calculate </a:t>
            </a:r>
            <a:r>
              <a:rPr lang="en-US" b="1" smtClean="0"/>
              <a:t>how much reactant is needed</a:t>
            </a:r>
            <a:r>
              <a:rPr lang="en-US" smtClean="0"/>
              <a:t> or </a:t>
            </a:r>
            <a:r>
              <a:rPr lang="en-US" b="1" smtClean="0"/>
              <a:t>product is formed in a reaction</a:t>
            </a:r>
            <a:r>
              <a:rPr lang="en-US" smtClean="0"/>
              <a:t> </a:t>
            </a:r>
          </a:p>
          <a:p>
            <a:pPr lvl="2" eaLnBrk="1" hangingPunct="1"/>
            <a:r>
              <a:rPr lang="en-US" smtClean="0"/>
              <a:t>When the quantity of one substance in a reaction is known, we can calculate the quantity of any other substance consumed or produced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5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037E865-C71F-4EDD-BD10-3BC543BC1D4E}" type="slidenum">
              <a:rPr lang="en-US"/>
              <a:pPr/>
              <a:t>6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239000" cy="1143000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FF3300"/>
                </a:solidFill>
              </a:rPr>
              <a:t>Using Balanced Chemical Equations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8392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When the quantity of one substance in a reaction is known, we can calculate the quantity of any other substance consumed or produced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For example: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N</a:t>
            </a:r>
            <a:r>
              <a:rPr lang="en-US" sz="2400" baseline="-25000" smtClean="0"/>
              <a:t>2	</a:t>
            </a:r>
            <a:r>
              <a:rPr lang="en-US" sz="2400" smtClean="0"/>
              <a:t>+ 	3H</a:t>
            </a:r>
            <a:r>
              <a:rPr lang="en-US" sz="2400" baseline="-25000" smtClean="0"/>
              <a:t>2</a:t>
            </a:r>
            <a:r>
              <a:rPr lang="en-US" sz="2400" smtClean="0"/>
              <a:t> 			2NH</a:t>
            </a:r>
            <a:r>
              <a:rPr lang="en-US" sz="2400" baseline="-25000" smtClean="0"/>
              <a:t>3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A chemical plant is responsible for producing ammonia to sell to cleaning product companies.  </a:t>
            </a:r>
          </a:p>
          <a:p>
            <a:pPr lvl="3" eaLnBrk="1" hangingPunct="1">
              <a:lnSpc>
                <a:spcPct val="90000"/>
              </a:lnSpc>
            </a:pPr>
            <a:r>
              <a:rPr lang="en-US" smtClean="0"/>
              <a:t>The goal of the chemical plant like all other businesses is to be cost effective.  </a:t>
            </a:r>
          </a:p>
          <a:p>
            <a:pPr lvl="3" eaLnBrk="1" hangingPunct="1">
              <a:lnSpc>
                <a:spcPct val="90000"/>
              </a:lnSpc>
            </a:pPr>
            <a:r>
              <a:rPr lang="en-US" smtClean="0"/>
              <a:t>The chemical plant needs to make a certain amount of ammonia but only wants to purchase the exact amount of nitrogen and hydrogen needed. </a:t>
            </a:r>
          </a:p>
          <a:p>
            <a:pPr lvl="4" eaLnBrk="1" hangingPunct="1">
              <a:lnSpc>
                <a:spcPct val="90000"/>
              </a:lnSpc>
            </a:pPr>
            <a:r>
              <a:rPr lang="en-US" smtClean="0"/>
              <a:t>The chemical plant does not want to purchase reactants it does not need</a:t>
            </a:r>
          </a:p>
          <a:p>
            <a:pPr lvl="3" eaLnBrk="1" hangingPunct="1">
              <a:lnSpc>
                <a:spcPct val="90000"/>
              </a:lnSpc>
            </a:pPr>
            <a:r>
              <a:rPr lang="en-US" smtClean="0"/>
              <a:t>Using a balanced chemical equation, the chemical plant can determine the exact amount of nitrogen and hydrogen needed to make the correct amount of ammonia </a:t>
            </a:r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</p:txBody>
      </p:sp>
      <p:sp>
        <p:nvSpPr>
          <p:cNvPr id="7173" name="Line 4"/>
          <p:cNvSpPr>
            <a:spLocks noChangeShapeType="1"/>
          </p:cNvSpPr>
          <p:nvPr/>
        </p:nvSpPr>
        <p:spPr bwMode="auto">
          <a:xfrm>
            <a:off x="3810000" y="28956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pic>
        <p:nvPicPr>
          <p:cNvPr id="7174" name="Picture 5" descr="ammonia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228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5B70D6-4769-48A2-94F6-5CF3A2D67012}" type="slidenum">
              <a:rPr lang="en-US"/>
              <a:pPr/>
              <a:t>7</a:t>
            </a:fld>
            <a:endParaRPr 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FF3300"/>
                </a:solidFill>
              </a:rPr>
              <a:t>Stoichiometry</a:t>
            </a:r>
            <a:r>
              <a:rPr lang="en-US" sz="4800" smtClean="0">
                <a:latin typeface="Comic Sans MS" pitchFamily="66" charset="0"/>
              </a:rPr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8674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FF3300"/>
                </a:solidFill>
              </a:rPr>
              <a:t>Stoichiometry</a:t>
            </a:r>
            <a:r>
              <a:rPr lang="en-US" smtClean="0"/>
              <a:t> </a:t>
            </a:r>
          </a:p>
          <a:p>
            <a:pPr lvl="1" eaLnBrk="1" hangingPunct="1"/>
            <a:r>
              <a:rPr lang="en-US" smtClean="0"/>
              <a:t>Greek for “measuring elements”</a:t>
            </a:r>
          </a:p>
          <a:p>
            <a:pPr lvl="2" eaLnBrk="1" hangingPunct="1"/>
            <a:r>
              <a:rPr lang="en-US" smtClean="0"/>
              <a:t>Defined as the calculation of quantities in chemical reactions based on a balanced equation </a:t>
            </a:r>
            <a:endParaRPr lang="en-US" b="1" smtClean="0">
              <a:solidFill>
                <a:srgbClr val="FF3399"/>
              </a:solidFill>
            </a:endParaRPr>
          </a:p>
          <a:p>
            <a:pPr lvl="1" eaLnBrk="1" hangingPunct="1"/>
            <a:r>
              <a:rPr lang="en-US" b="1" smtClean="0">
                <a:solidFill>
                  <a:srgbClr val="FF3300"/>
                </a:solidFill>
              </a:rPr>
              <a:t>Stoichiometry</a:t>
            </a:r>
            <a:r>
              <a:rPr lang="en-US" smtClean="0"/>
              <a:t> allows chemists to tally the amounts of reactants and products using </a:t>
            </a:r>
            <a:r>
              <a:rPr lang="en-US" b="1" smtClean="0"/>
              <a:t>ratios</a:t>
            </a:r>
            <a:r>
              <a:rPr lang="en-US" smtClean="0"/>
              <a:t> of moles 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There are </a:t>
            </a:r>
            <a:r>
              <a:rPr lang="en-US" b="1" smtClean="0"/>
              <a:t>two</a:t>
            </a:r>
            <a:r>
              <a:rPr lang="en-US" smtClean="0"/>
              <a:t> ways to interpret a balanced chemical equation. </a:t>
            </a:r>
          </a:p>
          <a:p>
            <a:pPr lvl="2" eaLnBrk="1" hangingPunct="1"/>
            <a:r>
              <a:rPr lang="en-US" smtClean="0"/>
              <a:t>In terms of:</a:t>
            </a:r>
          </a:p>
          <a:p>
            <a:pPr lvl="3" eaLnBrk="1" hangingPunct="1"/>
            <a:r>
              <a:rPr lang="en-US" smtClean="0"/>
              <a:t>Moles </a:t>
            </a:r>
          </a:p>
          <a:p>
            <a:pPr lvl="3" eaLnBrk="1" hangingPunct="1"/>
            <a:r>
              <a:rPr lang="en-US" smtClean="0"/>
              <a:t>Mass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bldLvl="5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EEC16F8-07F2-4331-B46E-81BE49578E89}" type="slidenum">
              <a:rPr lang="en-US"/>
              <a:pPr/>
              <a:t>8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rgbClr val="FF3300"/>
                </a:solidFill>
              </a:rPr>
              <a:t>Interpreting a Balanced Chemical Equation in Terms of</a:t>
            </a:r>
            <a:r>
              <a:rPr lang="en-US" sz="2800" smtClean="0"/>
              <a:t> </a:t>
            </a:r>
            <a:r>
              <a:rPr lang="en-US" sz="2800" b="1" smtClean="0">
                <a:solidFill>
                  <a:srgbClr val="0000FF"/>
                </a:solidFill>
              </a:rPr>
              <a:t>Moles</a:t>
            </a:r>
            <a:r>
              <a:rPr lang="en-US" sz="4000" smtClean="0">
                <a:latin typeface="Comic Sans MS" pitchFamily="66" charset="0"/>
              </a:rPr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7630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A balanced chemical equation tells us the number of moles of reactants and products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The coefficients tell us how many moles of each substance </a:t>
            </a: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2Al</a:t>
            </a:r>
            <a:r>
              <a:rPr lang="en-US" sz="2400" baseline="-25000" smtClean="0"/>
              <a:t>2</a:t>
            </a:r>
            <a:r>
              <a:rPr lang="en-US" sz="2400" smtClean="0"/>
              <a:t>O</a:t>
            </a:r>
            <a:r>
              <a:rPr lang="en-US" sz="2400" baseline="-25000" smtClean="0"/>
              <a:t>3</a:t>
            </a:r>
            <a:r>
              <a:rPr lang="en-US" sz="2400" smtClean="0"/>
              <a:t> </a:t>
            </a:r>
            <a:r>
              <a:rPr lang="en-US" sz="2400" smtClean="0">
                <a:sym typeface="Wingdings" pitchFamily="2" charset="2"/>
              </a:rPr>
              <a:t> 4Al + 3O</a:t>
            </a:r>
            <a:r>
              <a:rPr lang="en-US" sz="2400" baseline="-25000" smtClean="0">
                <a:sym typeface="Wingdings" pitchFamily="2" charset="2"/>
              </a:rPr>
              <a:t>2</a:t>
            </a:r>
            <a:r>
              <a:rPr lang="en-US" sz="2400" smtClean="0">
                <a:sym typeface="Wingdings" pitchFamily="2" charset="2"/>
              </a:rPr>
              <a:t> </a:t>
            </a: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endParaRPr lang="en-US" sz="2400" smtClean="0">
              <a:sym typeface="Wingdings" pitchFamily="2" charset="2"/>
            </a:endParaRP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r>
              <a:rPr lang="en-US" sz="2400" smtClean="0">
                <a:sym typeface="Wingdings" pitchFamily="2" charset="2"/>
              </a:rPr>
              <a:t>2Na + 2H</a:t>
            </a:r>
            <a:r>
              <a:rPr lang="en-US" sz="2400" baseline="-25000" smtClean="0">
                <a:sym typeface="Wingdings" pitchFamily="2" charset="2"/>
              </a:rPr>
              <a:t>2</a:t>
            </a:r>
            <a:r>
              <a:rPr lang="en-US" sz="2400" smtClean="0">
                <a:sym typeface="Wingdings" pitchFamily="2" charset="2"/>
              </a:rPr>
              <a:t>O  2NaOH + H</a:t>
            </a:r>
            <a:r>
              <a:rPr lang="en-US" sz="2400" baseline="-25000" smtClean="0">
                <a:sym typeface="Wingdings" pitchFamily="2" charset="2"/>
              </a:rPr>
              <a:t>2</a:t>
            </a:r>
            <a:r>
              <a:rPr lang="en-US" sz="2400" smtClean="0">
                <a:sym typeface="Wingdings" pitchFamily="2" charset="2"/>
              </a:rPr>
              <a:t> </a:t>
            </a: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endParaRPr lang="en-US" sz="2400" smtClean="0">
              <a:sym typeface="Wingdings" pitchFamily="2" charset="2"/>
            </a:endParaRP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endParaRPr lang="en-US" sz="2400" smtClean="0">
              <a:sym typeface="Wingdings" pitchFamily="2" charset="2"/>
            </a:endParaRP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endParaRPr lang="en-US" sz="2400" smtClean="0">
              <a:sym typeface="Wingdings" pitchFamily="2" charset="2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A balanced equation is a </a:t>
            </a:r>
            <a:r>
              <a:rPr lang="en-US" sz="2400" b="1" smtClean="0">
                <a:solidFill>
                  <a:srgbClr val="FF3300"/>
                </a:solidFill>
              </a:rPr>
              <a:t>Molar Ratio</a:t>
            </a:r>
            <a:r>
              <a:rPr lang="en-US" sz="2400" smtClean="0">
                <a:solidFill>
                  <a:srgbClr val="FF3300"/>
                </a:solidFill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3300"/>
                </a:solidFill>
              </a:rPr>
              <a:t>** Most important information **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Using a molar ratio we can calculate amounts of reactants and products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33400" y="3048000"/>
            <a:ext cx="830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aseline="0">
                <a:solidFill>
                  <a:srgbClr val="009900"/>
                </a:solidFill>
              </a:rPr>
              <a:t>2</a:t>
            </a:r>
            <a:r>
              <a:rPr lang="en-US" baseline="0">
                <a:solidFill>
                  <a:srgbClr val="0000FF"/>
                </a:solidFill>
              </a:rPr>
              <a:t> </a:t>
            </a:r>
            <a:r>
              <a:rPr lang="en-US" baseline="0">
                <a:solidFill>
                  <a:srgbClr val="009900"/>
                </a:solidFill>
              </a:rPr>
              <a:t>moles of aluminum oxide yields 4 moles of aluminum and 3 moles of oxygen 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52400" y="3962400"/>
            <a:ext cx="899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aseline="0">
                <a:solidFill>
                  <a:srgbClr val="009900"/>
                </a:solidFill>
              </a:rPr>
              <a:t>2 moles of sodium and 2 moles of water yields 2 moles of sodium hydroxide and one mole of hydrogen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A35F803-B429-47C7-BEA1-06073C7612C5}" type="slidenum">
              <a:rPr lang="en-US"/>
              <a:pPr/>
              <a:t>9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  <a:noFill/>
        </p:spPr>
        <p:txBody>
          <a:bodyPr lIns="92075" tIns="46038" rIns="92075" bIns="46038" anchor="b"/>
          <a:lstStyle/>
          <a:p>
            <a:pPr eaLnBrk="1" hangingPunct="1"/>
            <a:r>
              <a:rPr lang="en-US" sz="2800" smtClean="0">
                <a:solidFill>
                  <a:srgbClr val="FF3300"/>
                </a:solidFill>
              </a:rPr>
              <a:t>Interpreting a Balanced Chemical Equation in Terms of</a:t>
            </a:r>
            <a:r>
              <a:rPr lang="en-US" sz="2800" smtClean="0"/>
              <a:t> </a:t>
            </a:r>
            <a:r>
              <a:rPr lang="en-US" sz="2800" b="1" smtClean="0">
                <a:solidFill>
                  <a:srgbClr val="0000FF"/>
                </a:solidFill>
              </a:rPr>
              <a:t>Mass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9144000" cy="1905000"/>
          </a:xfrm>
          <a:noFill/>
        </p:spPr>
        <p:txBody>
          <a:bodyPr lIns="92075" tIns="46038" rIns="92075" bIns="46038"/>
          <a:lstStyle/>
          <a:p>
            <a:pPr lvl="1" eaLnBrk="1" hangingPunct="1"/>
            <a:r>
              <a:rPr lang="en-US" sz="2000" smtClean="0">
                <a:solidFill>
                  <a:schemeClr val="tx2"/>
                </a:solidFill>
              </a:rPr>
              <a:t>A balanced chemical equation obeys the law of conservation of mass </a:t>
            </a:r>
          </a:p>
          <a:p>
            <a:pPr lvl="2" eaLnBrk="1" hangingPunct="1"/>
            <a:r>
              <a:rPr lang="en-US" sz="2000" smtClean="0">
                <a:solidFill>
                  <a:schemeClr val="tx2"/>
                </a:solidFill>
              </a:rPr>
              <a:t>Using mole relationships, we can relate mass to the number of atoms in a chemical equation 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990600" y="3352800"/>
            <a:ext cx="20208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800" baseline="0"/>
              <a:t> 2 moles H</a:t>
            </a:r>
            <a:r>
              <a:rPr lang="en-US" sz="2800"/>
              <a:t>2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3200400" y="3352800"/>
            <a:ext cx="1665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800" baseline="0"/>
              <a:t>2.02 g H</a:t>
            </a:r>
            <a:r>
              <a:rPr lang="en-US" sz="2800"/>
              <a:t>2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3124200" y="3886200"/>
            <a:ext cx="1846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3200" baseline="0">
                <a:latin typeface="Times New Roman" pitchFamily="18" charset="0"/>
              </a:rPr>
              <a:t> </a:t>
            </a:r>
            <a:r>
              <a:rPr lang="en-US" sz="2800" baseline="0"/>
              <a:t>1 mole H</a:t>
            </a:r>
            <a:r>
              <a:rPr lang="en-US" sz="2800"/>
              <a:t>2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5410200" y="3429000"/>
            <a:ext cx="412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3200" baseline="0">
                <a:latin typeface="Times New Roman" pitchFamily="18" charset="0"/>
              </a:rPr>
              <a:t>=</a:t>
            </a: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5943600" y="3429000"/>
            <a:ext cx="1865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3200" baseline="0"/>
              <a:t>4.04 g H</a:t>
            </a:r>
            <a:r>
              <a:rPr lang="en-US" sz="3200"/>
              <a:t>2</a:t>
            </a:r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914400" y="4876800"/>
            <a:ext cx="1763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800" baseline="0"/>
              <a:t>1 mole O</a:t>
            </a:r>
            <a:r>
              <a:rPr lang="en-US" sz="2800"/>
              <a:t>2</a:t>
            </a:r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2971800" y="4800600"/>
            <a:ext cx="1882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800" baseline="0"/>
              <a:t>32.00 g O</a:t>
            </a:r>
            <a:r>
              <a:rPr lang="en-US" sz="2800"/>
              <a:t>2</a:t>
            </a:r>
          </a:p>
        </p:txBody>
      </p:sp>
      <p:sp>
        <p:nvSpPr>
          <p:cNvPr id="12315" name="Rectangle 27"/>
          <p:cNvSpPr>
            <a:spLocks noChangeArrowheads="1"/>
          </p:cNvSpPr>
          <p:nvPr/>
        </p:nvSpPr>
        <p:spPr bwMode="auto">
          <a:xfrm>
            <a:off x="2819400" y="5410200"/>
            <a:ext cx="1865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3200" baseline="0">
                <a:latin typeface="Times New Roman" pitchFamily="18" charset="0"/>
              </a:rPr>
              <a:t> </a:t>
            </a:r>
            <a:r>
              <a:rPr lang="en-US" sz="2800" baseline="0"/>
              <a:t>1 mole O</a:t>
            </a:r>
            <a:r>
              <a:rPr lang="en-US" sz="2800"/>
              <a:t>2</a:t>
            </a:r>
          </a:p>
        </p:txBody>
      </p:sp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5181600" y="4953000"/>
            <a:ext cx="45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US" sz="3200" baseline="0">
                <a:latin typeface="Times New Roman" pitchFamily="18" charset="0"/>
              </a:rPr>
              <a:t>=</a:t>
            </a:r>
          </a:p>
        </p:txBody>
      </p:sp>
      <p:sp>
        <p:nvSpPr>
          <p:cNvPr id="12317" name="Rectangle 29"/>
          <p:cNvSpPr>
            <a:spLocks noChangeArrowheads="1"/>
          </p:cNvSpPr>
          <p:nvPr/>
        </p:nvSpPr>
        <p:spPr bwMode="auto">
          <a:xfrm>
            <a:off x="5715000" y="4876800"/>
            <a:ext cx="21129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3200" baseline="0"/>
              <a:t>32.00 g O</a:t>
            </a:r>
            <a:r>
              <a:rPr lang="en-US" sz="3200"/>
              <a:t>2</a:t>
            </a:r>
          </a:p>
        </p:txBody>
      </p:sp>
      <p:sp>
        <p:nvSpPr>
          <p:cNvPr id="12318" name="Line 30"/>
          <p:cNvSpPr>
            <a:spLocks noChangeShapeType="1"/>
          </p:cNvSpPr>
          <p:nvPr/>
        </p:nvSpPr>
        <p:spPr bwMode="auto">
          <a:xfrm>
            <a:off x="5486400" y="5529263"/>
            <a:ext cx="201771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5622925" y="5621338"/>
            <a:ext cx="25987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3000" baseline="0">
                <a:latin typeface="Times New Roman" pitchFamily="18" charset="0"/>
              </a:rPr>
              <a:t>36.04 g H</a:t>
            </a:r>
            <a:r>
              <a:rPr lang="en-US" sz="3000">
                <a:latin typeface="Times New Roman" pitchFamily="18" charset="0"/>
              </a:rPr>
              <a:t>2 </a:t>
            </a:r>
            <a:r>
              <a:rPr lang="en-US" sz="3000" baseline="0">
                <a:latin typeface="Times New Roman" pitchFamily="18" charset="0"/>
              </a:rPr>
              <a:t>+ O</a:t>
            </a:r>
            <a:r>
              <a:rPr lang="en-US" sz="3000">
                <a:latin typeface="Times New Roman" pitchFamily="18" charset="0"/>
              </a:rPr>
              <a:t>2</a:t>
            </a:r>
            <a:endParaRPr lang="en-US" sz="3200">
              <a:latin typeface="Times New Roman" pitchFamily="18" charset="0"/>
            </a:endParaRPr>
          </a:p>
        </p:txBody>
      </p:sp>
      <p:sp>
        <p:nvSpPr>
          <p:cNvPr id="12320" name="AutoShape 32"/>
          <p:cNvSpPr>
            <a:spLocks noChangeArrowheads="1"/>
          </p:cNvSpPr>
          <p:nvPr/>
        </p:nvSpPr>
        <p:spPr bwMode="auto">
          <a:xfrm>
            <a:off x="5105400" y="5410200"/>
            <a:ext cx="3581400" cy="1143000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chemeClr val="tx1"/>
              </a:gs>
              <a:gs pos="100000">
                <a:srgbClr val="FF003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21" name="Rectangle 33"/>
          <p:cNvSpPr>
            <a:spLocks noChangeArrowheads="1"/>
          </p:cNvSpPr>
          <p:nvPr/>
        </p:nvSpPr>
        <p:spPr bwMode="auto">
          <a:xfrm>
            <a:off x="5562600" y="5638800"/>
            <a:ext cx="26463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3000" b="1" baseline="0">
                <a:solidFill>
                  <a:schemeClr val="bg1"/>
                </a:solidFill>
                <a:latin typeface="Times New Roman" pitchFamily="18" charset="0"/>
              </a:rPr>
              <a:t>36.04 g H</a:t>
            </a:r>
            <a:r>
              <a:rPr lang="en-US" sz="3000" b="1">
                <a:solidFill>
                  <a:schemeClr val="bg1"/>
                </a:solidFill>
                <a:latin typeface="Times New Roman" pitchFamily="18" charset="0"/>
              </a:rPr>
              <a:t>2 </a:t>
            </a:r>
            <a:r>
              <a:rPr lang="en-US" sz="3000" b="1" baseline="0">
                <a:solidFill>
                  <a:schemeClr val="bg1"/>
                </a:solidFill>
                <a:latin typeface="Times New Roman" pitchFamily="18" charset="0"/>
              </a:rPr>
              <a:t>+ O</a:t>
            </a:r>
            <a:r>
              <a:rPr lang="en-US" sz="3000" b="1">
                <a:solidFill>
                  <a:schemeClr val="bg1"/>
                </a:solidFill>
                <a:latin typeface="Times New Roman" pitchFamily="18" charset="0"/>
              </a:rPr>
              <a:t>2</a:t>
            </a:r>
            <a:endParaRPr lang="en-US" sz="32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2322" name="Text Box 34"/>
          <p:cNvSpPr txBox="1">
            <a:spLocks noChangeArrowheads="1"/>
          </p:cNvSpPr>
          <p:nvPr/>
        </p:nvSpPr>
        <p:spPr bwMode="auto">
          <a:xfrm>
            <a:off x="6324600" y="4343400"/>
            <a:ext cx="45720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 baseline="0"/>
              <a:t>+</a:t>
            </a:r>
          </a:p>
        </p:txBody>
      </p:sp>
      <p:sp>
        <p:nvSpPr>
          <p:cNvPr id="12323" name="Rectangle 35"/>
          <p:cNvSpPr>
            <a:spLocks noChangeArrowheads="1"/>
          </p:cNvSpPr>
          <p:nvPr/>
        </p:nvSpPr>
        <p:spPr bwMode="auto">
          <a:xfrm>
            <a:off x="2743200" y="2584450"/>
            <a:ext cx="2589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baseline="0">
                <a:solidFill>
                  <a:srgbClr val="009900"/>
                </a:solidFill>
              </a:rPr>
              <a:t>2H</a:t>
            </a:r>
            <a:r>
              <a:rPr lang="en-US" sz="2400">
                <a:solidFill>
                  <a:srgbClr val="009900"/>
                </a:solidFill>
              </a:rPr>
              <a:t>2</a:t>
            </a:r>
            <a:r>
              <a:rPr lang="en-US" sz="2400" baseline="0">
                <a:solidFill>
                  <a:srgbClr val="009900"/>
                </a:solidFill>
              </a:rPr>
              <a:t> + O</a:t>
            </a:r>
            <a:r>
              <a:rPr lang="en-US" sz="2400">
                <a:solidFill>
                  <a:srgbClr val="009900"/>
                </a:solidFill>
              </a:rPr>
              <a:t>2</a:t>
            </a:r>
            <a:r>
              <a:rPr lang="en-US" sz="2400" baseline="0">
                <a:solidFill>
                  <a:srgbClr val="009900"/>
                </a:solidFill>
              </a:rPr>
              <a:t> </a:t>
            </a:r>
            <a:r>
              <a:rPr lang="en-US" sz="2400" baseline="0">
                <a:solidFill>
                  <a:srgbClr val="009900"/>
                </a:solidFill>
                <a:sym typeface="Wingdings" pitchFamily="2" charset="2"/>
              </a:rPr>
              <a:t></a:t>
            </a:r>
            <a:r>
              <a:rPr lang="en-US" sz="2400" baseline="0">
                <a:solidFill>
                  <a:srgbClr val="009900"/>
                </a:solidFill>
              </a:rPr>
              <a:t> 2H</a:t>
            </a:r>
            <a:r>
              <a:rPr lang="en-US" sz="2400">
                <a:solidFill>
                  <a:srgbClr val="009900"/>
                </a:solidFill>
              </a:rPr>
              <a:t>2</a:t>
            </a:r>
            <a:r>
              <a:rPr lang="en-US" sz="2400" baseline="0">
                <a:solidFill>
                  <a:srgbClr val="009900"/>
                </a:solidFill>
              </a:rPr>
              <a:t>O</a:t>
            </a:r>
          </a:p>
        </p:txBody>
      </p:sp>
      <p:sp>
        <p:nvSpPr>
          <p:cNvPr id="12324" name="Line 36"/>
          <p:cNvSpPr>
            <a:spLocks noChangeShapeType="1"/>
          </p:cNvSpPr>
          <p:nvPr/>
        </p:nvSpPr>
        <p:spPr bwMode="auto">
          <a:xfrm>
            <a:off x="3124200" y="32004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2325" name="Line 37"/>
          <p:cNvSpPr>
            <a:spLocks noChangeShapeType="1"/>
          </p:cNvSpPr>
          <p:nvPr/>
        </p:nvSpPr>
        <p:spPr bwMode="auto">
          <a:xfrm>
            <a:off x="1143000" y="3886200"/>
            <a:ext cx="426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2326" name="Line 38"/>
          <p:cNvSpPr>
            <a:spLocks noChangeShapeType="1"/>
          </p:cNvSpPr>
          <p:nvPr/>
        </p:nvSpPr>
        <p:spPr bwMode="auto">
          <a:xfrm>
            <a:off x="2743200" y="47244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2327" name="Line 39"/>
          <p:cNvSpPr>
            <a:spLocks noChangeShapeType="1"/>
          </p:cNvSpPr>
          <p:nvPr/>
        </p:nvSpPr>
        <p:spPr bwMode="auto">
          <a:xfrm>
            <a:off x="1066800" y="5410200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301" grpId="0"/>
      <p:bldP spid="12302" grpId="0"/>
      <p:bldP spid="12303" grpId="0"/>
      <p:bldP spid="12304" grpId="0"/>
      <p:bldP spid="12305" grpId="0"/>
      <p:bldP spid="12314" grpId="0"/>
      <p:bldP spid="12315" grpId="0"/>
      <p:bldP spid="12316" grpId="0"/>
      <p:bldP spid="12317" grpId="0"/>
      <p:bldP spid="12318" grpId="0" animBg="1"/>
      <p:bldP spid="12319" grpId="0"/>
      <p:bldP spid="12320" grpId="0" animBg="1"/>
      <p:bldP spid="12321" grpId="0"/>
      <p:bldP spid="12322" grpId="0"/>
      <p:bldP spid="12324" grpId="0" animBg="1"/>
      <p:bldP spid="12325" grpId="0" animBg="1"/>
      <p:bldP spid="12326" grpId="0" animBg="1"/>
      <p:bldP spid="12327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1776</TotalTime>
  <Words>1132</Words>
  <Application>Microsoft Office PowerPoint</Application>
  <PresentationFormat>On-screen Show (4:3)</PresentationFormat>
  <Paragraphs>231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Times New Roman</vt:lpstr>
      <vt:lpstr>Comic Sans MS</vt:lpstr>
      <vt:lpstr>Wingdings</vt:lpstr>
      <vt:lpstr>Symbol</vt:lpstr>
      <vt:lpstr>Default Design</vt:lpstr>
      <vt:lpstr>Adobe Acrobat Document</vt:lpstr>
      <vt:lpstr>Microsoft WordArt 2.0</vt:lpstr>
      <vt:lpstr>Regents  Chapter 12 </vt:lpstr>
      <vt:lpstr>12.1 The Arithmetic of Equations</vt:lpstr>
      <vt:lpstr>COOKIES!</vt:lpstr>
      <vt:lpstr>Slide 4</vt:lpstr>
      <vt:lpstr>Using Balanced Chemical Equations </vt:lpstr>
      <vt:lpstr>Using Balanced Chemical Equations</vt:lpstr>
      <vt:lpstr>Stoichiometry </vt:lpstr>
      <vt:lpstr>Interpreting a Balanced Chemical Equation in Terms of Moles </vt:lpstr>
      <vt:lpstr>Interpreting a Balanced Chemical Equation in Terms of Mass</vt:lpstr>
      <vt:lpstr>Interpreting a Balanced Chemical Equation in Terms of Mass</vt:lpstr>
      <vt:lpstr>Section 12.2 Chemical Calculations </vt:lpstr>
      <vt:lpstr>Writing and Using Mole Ratios </vt:lpstr>
      <vt:lpstr>Writing and Using Mole Ratios</vt:lpstr>
      <vt:lpstr>Mole to Mole Conversions</vt:lpstr>
      <vt:lpstr>Mole to Mole Conversions</vt:lpstr>
      <vt:lpstr>Practice Problems</vt:lpstr>
      <vt:lpstr>How do you get good at this?</vt:lpstr>
      <vt:lpstr>Quiz Review </vt:lpstr>
      <vt:lpstr>Review Book Answers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</dc:title>
  <dc:creator>Kelly Morgan</dc:creator>
  <cp:lastModifiedBy>cti</cp:lastModifiedBy>
  <cp:revision>57</cp:revision>
  <dcterms:created xsi:type="dcterms:W3CDTF">2008-02-10T20:53:19Z</dcterms:created>
  <dcterms:modified xsi:type="dcterms:W3CDTF">2014-04-18T18:18:45Z</dcterms:modified>
</cp:coreProperties>
</file>